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7" r:id="rId5"/>
    <p:sldId id="260" r:id="rId6"/>
    <p:sldId id="263" r:id="rId7"/>
    <p:sldId id="258" r:id="rId8"/>
    <p:sldId id="268" r:id="rId9"/>
    <p:sldId id="266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323"/>
    <a:srgbClr val="1B3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924" y="114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21F4C9-4CD8-F201-6028-5090A6C566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r="18843"/>
          <a:stretch>
            <a:fillRect/>
          </a:stretch>
        </p:blipFill>
        <p:spPr/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163317" y="2380677"/>
            <a:ext cx="6410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ПРАВИЛА ПОВЕДЕНИЯ НА СОБЕСЕДОВАНИИ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</a:rPr>
              <a:t>С РАБОТОДАТЕЛЕМ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282311-1942-A6F8-0886-1055CC006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99000"/>
            <a:ext cx="502462" cy="5024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DDE8C8-0C18-D4FC-8A80-00B35DF36F07}"/>
              </a:ext>
            </a:extLst>
          </p:cNvPr>
          <p:cNvSpPr txBox="1"/>
          <p:nvPr/>
        </p:nvSpPr>
        <p:spPr>
          <a:xfrm>
            <a:off x="675514" y="78023"/>
            <a:ext cx="520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ГАУ ПО «ПЕНЗЕНСКИЙ ЦЕНТР ОПЕРЕЖАЮЩЕЙ ПРОФЕССИОНАЛЬНОЙ ПОДГОТОВКИ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BE2535-94C6-EEFD-31A3-C967FF3A9085}"/>
              </a:ext>
            </a:extLst>
          </p:cNvPr>
          <p:cNvSpPr txBox="1"/>
          <p:nvPr/>
        </p:nvSpPr>
        <p:spPr>
          <a:xfrm>
            <a:off x="1281000" y="5133324"/>
            <a:ext cx="547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МЕТОДИЧЕСКИЕ РЕКОМЕНДАЦИИ </a:t>
            </a:r>
            <a:r>
              <a:rPr lang="ru-RU" sz="1600" cap="all" dirty="0">
                <a:solidFill>
                  <a:schemeClr val="bg1"/>
                </a:solidFill>
              </a:rPr>
              <a:t>выпускникам для оказания содействия в трудоустройстве </a:t>
            </a:r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198943"/>
            <a:ext cx="796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Вопросы и ответы </a:t>
            </a:r>
            <a:r>
              <a:rPr lang="ru-RU" b="1" dirty="0">
                <a:solidFill>
                  <a:schemeClr val="accent2"/>
                </a:solidFill>
              </a:rPr>
              <a:t>на собеседовании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77" y="832467"/>
            <a:ext cx="7911422" cy="572323"/>
          </a:xfrm>
        </p:spPr>
        <p:txBody>
          <a:bodyPr>
            <a:noAutofit/>
          </a:bodyPr>
          <a:lstStyle/>
          <a:p>
            <a:r>
              <a:rPr lang="ru-RU" sz="1800" dirty="0"/>
              <a:t>Есть вопросы, которые на собеседовании задают большинство работодателей. И ответы на них лучше продумать заранее, чтобы показать себя с лучшей стороны.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5520583" y="1569806"/>
            <a:ext cx="3274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</a:rPr>
              <a:t>Почему должны выбрать именно вас</a:t>
            </a:r>
            <a:endParaRPr lang="ru-RU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369759" y="2146223"/>
            <a:ext cx="4267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Задавая такой вопрос, работодатель хочет услышать, какие преимущества есть у кандидата и как они помогут ему справиться с работой. Эффективный ответ — привести примеры своих профессиональных навыков и достоинств и сопоставить их с теми, которые требуются.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909267" y="1586515"/>
            <a:ext cx="378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Кем вы видите себя в компании через пять лет.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856639" y="2095693"/>
            <a:ext cx="3891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Задавая такой вопрос, работодатель хочет понять, соответствуют ли друг другу ваши планы и планы компании, сможете ли вы реализовать их на новом месте и чего хотите от карьеры.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09329" y="179932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268351" y="187533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5568415" y="3418089"/>
            <a:ext cx="394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ar(--grotesque-font)"/>
              </a:rPr>
              <a:t>Какими лучшими качествами вы обладаете</a:t>
            </a:r>
            <a:endParaRPr lang="ru-RU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5383817" y="3938318"/>
            <a:ext cx="42390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Расскажите о качествах, которые помогают вам работать продуктивнее. Если претендуете на должность аналитика, скажите об усидчивости, внимательности и ответственности. Если устраиваетесь пиар-менеджером, скажите о своей общительности, креативности и настойчивости.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867033" y="2970390"/>
            <a:ext cx="330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Причина увольнения с предыдущего места работы.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869831" y="3498592"/>
            <a:ext cx="37890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Расскажите о ней честно: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- у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перлись в потолок, и профессионально вам больше некуда расти;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- переехали, и до работы стало неудобно добираться;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- прошлую компанию закрыли, а Вас сократили или уволили;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- стала не устраивать зарплата.</a:t>
            </a:r>
            <a:endParaRPr lang="ru-RU" sz="14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171687" y="356804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230709" y="364406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5507288" y="5243748"/>
            <a:ext cx="370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var(--grotesque-font)"/>
              </a:rPr>
              <a:t>На какую зарплату рассчитываете</a:t>
            </a:r>
            <a:endParaRPr lang="ru-RU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383817" y="5526899"/>
            <a:ext cx="42390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Приведите конкретные цифры или вилку, минимальная цена в которой вас устраивает. Посмотрите зарплаты специалистов вашего уровня и соотнесите желаемую зарплату с рыночной. Лучше не сойтись с работодателем в цене, чем выйти на работу с зарплатой, которая вас не устраивает.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871642" y="5179226"/>
            <a:ext cx="339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Почему хотите работать именно у нас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827260" y="5682469"/>
            <a:ext cx="39181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Расскажите, что в этой вакансии особенно вас привлекает: задачи, перспективы, политика и корпоративная культура, местоположение. При прочих равных условиях компании обращают внимание на лояльность соискателя к ней.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151177" y="544609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210199" y="552211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702750" y="537562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B89A1D-A015-828D-BE69-54277333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656" y="194692"/>
            <a:ext cx="3159257" cy="21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4011F-B09E-4CF5-A300-D20884C56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0" t="30161" r="64831" b="17418"/>
          <a:stretch/>
        </p:blipFill>
        <p:spPr>
          <a:xfrm>
            <a:off x="10101000" y="4334635"/>
            <a:ext cx="1275457" cy="2071781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32C5488A-987E-868A-D24D-E69F62FDF755}"/>
              </a:ext>
            </a:extLst>
          </p:cNvPr>
          <p:cNvSpPr/>
          <p:nvPr/>
        </p:nvSpPr>
        <p:spPr>
          <a:xfrm rot="2689455">
            <a:off x="4692245" y="186664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E12FFD-427C-5C9B-8EE5-C36FF8F709B4}"/>
              </a:ext>
            </a:extLst>
          </p:cNvPr>
          <p:cNvSpPr txBox="1"/>
          <p:nvPr/>
        </p:nvSpPr>
        <p:spPr>
          <a:xfrm>
            <a:off x="4751267" y="19426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18A8B8D-4C74-FC41-73E9-6897A2276C57}"/>
              </a:ext>
            </a:extLst>
          </p:cNvPr>
          <p:cNvSpPr/>
          <p:nvPr/>
        </p:nvSpPr>
        <p:spPr>
          <a:xfrm rot="2689455">
            <a:off x="4686350" y="350438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EAB5E6-BC92-71C2-EA27-1CFB09E05844}"/>
              </a:ext>
            </a:extLst>
          </p:cNvPr>
          <p:cNvSpPr txBox="1"/>
          <p:nvPr/>
        </p:nvSpPr>
        <p:spPr>
          <a:xfrm>
            <a:off x="4745372" y="358040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6AA688-421A-1E8D-46E4-6980F8C62BF6}"/>
              </a:ext>
            </a:extLst>
          </p:cNvPr>
          <p:cNvSpPr txBox="1"/>
          <p:nvPr/>
        </p:nvSpPr>
        <p:spPr>
          <a:xfrm>
            <a:off x="4788149" y="544284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06B0705-8FB6-CAAD-B640-F65754F3F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17" y="1044000"/>
            <a:ext cx="5551483" cy="2114550"/>
          </a:xfrm>
        </p:spPr>
        <p:txBody>
          <a:bodyPr>
            <a:noAutofit/>
          </a:bodyPr>
          <a:lstStyle/>
          <a:p>
            <a:pPr indent="176213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После собеседования подождите решения и, если хотите, напишите благодарственное письмо.</a:t>
            </a:r>
          </a:p>
          <a:p>
            <a:pPr indent="176213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Чтобы принять решение о найме, работодателю нужно время. Он оценивает кандидатов, сравнивает их друг с другом и делает предложение тому, кто, по его мнению, больше подходит компании. На время это нужно 7—10 дней или больше в зависимости от подхода компании к найму персонала. Если работодатель долго не отвечает, позвоните или напишите ему письмо и спросите о результате встречи. Если оказалось, что собеседование вы провалили, попросите дать обратную связь: чем вы понравились и что стало причиной отказа в приеме на работу.</a:t>
            </a:r>
          </a:p>
          <a:p>
            <a:pPr algn="just"/>
            <a:endParaRPr lang="ru-RU" sz="1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26EE74-1670-182F-EE59-7B8CA215A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9"/>
          <a:stretch/>
        </p:blipFill>
        <p:spPr bwMode="auto">
          <a:xfrm>
            <a:off x="5961000" y="189000"/>
            <a:ext cx="55514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54D96B49-2959-E99B-436B-4AE1435D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89000"/>
            <a:ext cx="679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делать после </a:t>
            </a:r>
            <a:r>
              <a:rPr lang="ru-RU" b="1" dirty="0">
                <a:solidFill>
                  <a:schemeClr val="accent2"/>
                </a:solidFill>
              </a:rPr>
              <a:t>собеседования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F6A8A-F67F-AFFD-BBC3-BEE9636B0F37}"/>
              </a:ext>
            </a:extLst>
          </p:cNvPr>
          <p:cNvSpPr txBox="1"/>
          <p:nvPr/>
        </p:nvSpPr>
        <p:spPr>
          <a:xfrm>
            <a:off x="516000" y="4149000"/>
            <a:ext cx="8229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Собеседование – это возможность презентовать самого себя. Но даже если по итогу собеседования вам отказали, то не нужно сильно расстраиваться. Смотрите на всё с позитивной точки зрения. Если не получилось с этой работой, значит впереди вас ждёт другая, еще лучше этой. Вместо этого проанализируйте своё </a:t>
            </a:r>
            <a:r>
              <a:rPr lang="ru-RU" sz="1600" dirty="0" err="1">
                <a:solidFill>
                  <a:schemeClr val="bg1"/>
                </a:solidFill>
              </a:rPr>
              <a:t>пеоведение</a:t>
            </a:r>
            <a:r>
              <a:rPr lang="ru-RU" sz="1600" dirty="0">
                <a:solidFill>
                  <a:schemeClr val="bg1"/>
                </a:solidFill>
              </a:rPr>
              <a:t> от начала до конца: что и как вы делали на разных этапах собеседования, что правильно, а что нет и т. д.. Это поможет вам на будущих собеседованиях.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DEC809-67CB-C4BF-EA61-6D93B07F8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86" y="6270637"/>
            <a:ext cx="502462" cy="502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92DA2A-0561-50FF-6CED-0F1715A7E66C}"/>
              </a:ext>
            </a:extLst>
          </p:cNvPr>
          <p:cNvSpPr txBox="1"/>
          <p:nvPr/>
        </p:nvSpPr>
        <p:spPr>
          <a:xfrm>
            <a:off x="7581000" y="6249660"/>
            <a:ext cx="520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ГАУ ПО «ПЕНЗЕНСКИЙ ЦЕНТР ОПЕРЕЖАЮЩЕЙ ПРОФЕССИОНАЛЬНОЙ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80601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8" y="220507"/>
            <a:ext cx="5283460" cy="668887"/>
          </a:xfrm>
        </p:spPr>
        <p:txBody>
          <a:bodyPr>
            <a:noAutofit/>
          </a:bodyPr>
          <a:lstStyle/>
          <a:p>
            <a:r>
              <a:rPr lang="ru-RU" sz="3200" b="1" dirty="0"/>
              <a:t>Выпускнику </a:t>
            </a:r>
            <a:r>
              <a:rPr lang="ru-RU" sz="3200" b="1" dirty="0">
                <a:solidFill>
                  <a:schemeClr val="accent2"/>
                </a:solidFill>
              </a:rPr>
              <a:t>о собеседовании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927" y="849819"/>
            <a:ext cx="5413313" cy="3019153"/>
          </a:xfrm>
        </p:spPr>
        <p:txBody>
          <a:bodyPr>
            <a:noAutofit/>
          </a:bodyPr>
          <a:lstStyle/>
          <a:p>
            <a:pPr indent="360363" algn="just">
              <a:spcBef>
                <a:spcPts val="200"/>
              </a:spcBef>
            </a:pPr>
            <a:r>
              <a:rPr lang="ru-RU" sz="1400" dirty="0"/>
              <a:t>Трудоустройство - важнейший этап жизни для любого человека, когда вы начинаете заниматься чем-то ответственным, приносить общественную пользу, берете на себя инициативу организовывать свою судьбу. Для работодателя устройство нового сотрудника - это также значимый момент, который может повлиять на его компанию и бизнес в целом. Именно поэтому во избежание ошибок и проводят собеседование. </a:t>
            </a:r>
          </a:p>
          <a:p>
            <a:pPr indent="360363" algn="just">
              <a:spcBef>
                <a:spcPts val="200"/>
              </a:spcBef>
            </a:pPr>
            <a:r>
              <a:rPr lang="ru-RU" sz="1400" dirty="0"/>
              <a:t>Любое собеседование – это стресс для кандидата, ведь каждая встреча может оказаться решающей и полностью изменить жизнь человека. Поэтому к ней нужно готовиться внимательно и тщательно. О том, что такое собеседование, каковы методы его проведения и какие следует соблюдать правила для его успешного прохождения, нужно знать заранее. </a:t>
            </a:r>
          </a:p>
          <a:p>
            <a:pPr indent="360363" algn="just">
              <a:spcBef>
                <a:spcPts val="200"/>
              </a:spcBef>
            </a:pPr>
            <a:r>
              <a:rPr lang="ru-RU" sz="1400" dirty="0"/>
              <a:t>Цель методических рекомендаций – представить выпускнику колледжа алгоритм подготовки к собеседованию и правила поведения на собеседовании при приёме на работу.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469414" y="4104000"/>
            <a:ext cx="8416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A9AD49-8342-4919-828F-4D5E947B52AB}"/>
              </a:ext>
            </a:extLst>
          </p:cNvPr>
          <p:cNvSpPr txBox="1"/>
          <p:nvPr/>
        </p:nvSpPr>
        <p:spPr>
          <a:xfrm>
            <a:off x="5556000" y="432881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правила поведения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BF7DB2-2168-4FC6-AB04-E359A63C5092}"/>
              </a:ext>
            </a:extLst>
          </p:cNvPr>
          <p:cNvSpPr/>
          <p:nvPr/>
        </p:nvSpPr>
        <p:spPr>
          <a:xfrm>
            <a:off x="5331000" y="4761882"/>
            <a:ext cx="3483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Как подготовиться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Как вести себя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Вопросы и ответы на собеседованиях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Что делать после собеседования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FA018-7607-43AD-BDFB-278F86E6C7B1}"/>
              </a:ext>
            </a:extLst>
          </p:cNvPr>
          <p:cNvSpPr txBox="1"/>
          <p:nvPr/>
        </p:nvSpPr>
        <p:spPr>
          <a:xfrm>
            <a:off x="786000" y="4286497"/>
            <a:ext cx="391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все о собеседовании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488218-E861-4144-A3F8-1EADB0F8DEB7}"/>
              </a:ext>
            </a:extLst>
          </p:cNvPr>
          <p:cNvSpPr/>
          <p:nvPr/>
        </p:nvSpPr>
        <p:spPr>
          <a:xfrm>
            <a:off x="1234946" y="4761881"/>
            <a:ext cx="315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Что такое собеседование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Виды собеседований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Этапы собеседования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Методы отбора кандидатов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EF63AF-DAE1-C278-8CB0-F13066F17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r="1" b="2635"/>
          <a:stretch/>
        </p:blipFill>
        <p:spPr>
          <a:xfrm>
            <a:off x="6263760" y="206500"/>
            <a:ext cx="5283460" cy="4191641"/>
          </a:xfrm>
          <a:prstGeom prst="rect">
            <a:avLst/>
          </a:prstGeom>
        </p:spPr>
      </p:pic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DF038C50-5FDE-BAC9-A790-5EDF4320EF0C}"/>
              </a:ext>
            </a:extLst>
          </p:cNvPr>
          <p:cNvSpPr/>
          <p:nvPr/>
        </p:nvSpPr>
        <p:spPr>
          <a:xfrm rot="5400000">
            <a:off x="4338216" y="4577265"/>
            <a:ext cx="467408" cy="515859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79BDA8-C58C-931C-5E87-71C59DF3A32E}"/>
              </a:ext>
            </a:extLst>
          </p:cNvPr>
          <p:cNvSpPr txBox="1"/>
          <p:nvPr/>
        </p:nvSpPr>
        <p:spPr>
          <a:xfrm>
            <a:off x="3891000" y="4093788"/>
            <a:ext cx="6695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ВЫ УЗНАЕТЕ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83" y="185651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Что такое </a:t>
            </a:r>
            <a:r>
              <a:rPr lang="ru-RU" sz="3600" b="1" dirty="0">
                <a:solidFill>
                  <a:schemeClr val="accent2"/>
                </a:solidFill>
              </a:rPr>
              <a:t>собеседование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375" y="1270671"/>
            <a:ext cx="7100367" cy="668887"/>
          </a:xfrm>
        </p:spPr>
        <p:txBody>
          <a:bodyPr>
            <a:noAutofit/>
          </a:bodyPr>
          <a:lstStyle/>
          <a:p>
            <a:r>
              <a:rPr lang="ru-RU" sz="1400" dirty="0"/>
              <a:t>Собеседование по телефону: как правило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—это предварительный этап отбора кандидатов, на котором обычно только приглашают соискателей на личную встречу. 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98632" y="4169339"/>
            <a:ext cx="6256065" cy="1709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363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bg1"/>
                </a:solidFill>
              </a:rPr>
              <a:t>Цель собеседования — познакомиться воочию, понять, насколько работодатель и соискатель подходят друг другу, а также обсудить детали сотрудничества. На собеседовании работодатель задаёт вопросы, касающиеся образования соискателя, его опыта, полученных навыков и знаний. Также возможны вопросы личного характера: цели, устремления в жизни, чего соискатель хочет добиться, какие у него планы.</a:t>
            </a:r>
          </a:p>
          <a:p>
            <a:pPr indent="360363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bg1"/>
                </a:solidFill>
              </a:rPr>
              <a:t>В крупных компаниях часто проводят несколько уровней собеседования: с рекрутером, со службой безопасности, с психологом, с начальником отдела, с высшим руководством.</a:t>
            </a:r>
          </a:p>
          <a:p>
            <a:pPr indent="360363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chemeClr val="bg1"/>
                </a:solidFill>
              </a:rPr>
              <a:t>При приеме на работу кандидату часто предлагают пройти тесты или схожие испытания. Тесты бывают как психологическими, так и профессиональными.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717" y="1471764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577895" y="1781421"/>
            <a:ext cx="7100366" cy="66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Собеседование по Скайпу: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 как правило, выбирается для удаленного найма сотрудников. Распространено и для первого визуального собеседования с кандидатом на должность. 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36" y="1982514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506282" y="725298"/>
            <a:ext cx="11363129" cy="102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i="0" dirty="0">
                <a:solidFill>
                  <a:srgbClr val="000000"/>
                </a:solidFill>
                <a:effectLst/>
              </a:rPr>
              <a:t>Собеседование при приеме на работу — беседа потенциального работодателя и соискателя — того, кто претендует на должность. Собеседование может быть организовано в различных форматах. </a:t>
            </a:r>
            <a:endParaRPr lang="en-US" sz="1800" dirty="0"/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9C22EFAB-F66D-F288-E23D-7A14D2855629}"/>
              </a:ext>
            </a:extLst>
          </p:cNvPr>
          <p:cNvSpPr txBox="1">
            <a:spLocks/>
          </p:cNvSpPr>
          <p:nvPr/>
        </p:nvSpPr>
        <p:spPr>
          <a:xfrm>
            <a:off x="582584" y="2341052"/>
            <a:ext cx="7100365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Собеседование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в формате личной встречи – традиционное интервью с работодателем для первичной оценки как соискателя, так и предполагаемого места работы.</a:t>
            </a:r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17D73C-DFDD-B197-7AEF-235A11221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368" y="2482360"/>
            <a:ext cx="224103" cy="266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6ABFC9-4327-579B-CE35-06DC6A21B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23" y="1671322"/>
            <a:ext cx="4198796" cy="29265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3D528C7-86BA-4556-61EE-DB731203CB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16254" r="16904" b="24042"/>
          <a:stretch/>
        </p:blipFill>
        <p:spPr>
          <a:xfrm>
            <a:off x="7101589" y="5024114"/>
            <a:ext cx="1350839" cy="941938"/>
          </a:xfrm>
          <a:prstGeom prst="rect">
            <a:avLst/>
          </a:prstGeom>
        </p:spPr>
      </p:pic>
      <p:sp>
        <p:nvSpPr>
          <p:cNvPr id="24" name="Текст 6">
            <a:extLst>
              <a:ext uri="{FF2B5EF4-FFF2-40B4-BE49-F238E27FC236}">
                <a16:creationId xmlns:a16="http://schemas.microsoft.com/office/drawing/2014/main" id="{A7334B97-9495-7AD6-EA9D-5C53AE34243D}"/>
              </a:ext>
            </a:extLst>
          </p:cNvPr>
          <p:cNvSpPr txBox="1">
            <a:spLocks/>
          </p:cNvSpPr>
          <p:nvPr/>
        </p:nvSpPr>
        <p:spPr>
          <a:xfrm>
            <a:off x="585623" y="2840898"/>
            <a:ext cx="707922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Общение с группой кандидатов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– на таком собеседовании присутствует несколько соискателей, а сама встреча проходит в формате группового общения и бизнес-игры.</a:t>
            </a:r>
            <a:endParaRPr lang="ru-RU" sz="1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641702D-1662-9031-0AE8-3EABD2534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406" y="2982206"/>
            <a:ext cx="224103" cy="266700"/>
          </a:xfrm>
          <a:prstGeom prst="rect">
            <a:avLst/>
          </a:prstGeom>
        </p:spPr>
      </p:pic>
      <p:sp>
        <p:nvSpPr>
          <p:cNvPr id="26" name="Текст 6">
            <a:extLst>
              <a:ext uri="{FF2B5EF4-FFF2-40B4-BE49-F238E27FC236}">
                <a16:creationId xmlns:a16="http://schemas.microsoft.com/office/drawing/2014/main" id="{664424AB-EA71-2ACD-1131-BEF494F2944B}"/>
              </a:ext>
            </a:extLst>
          </p:cNvPr>
          <p:cNvSpPr txBox="1">
            <a:spLocks/>
          </p:cNvSpPr>
          <p:nvPr/>
        </p:nvSpPr>
        <p:spPr>
          <a:xfrm>
            <a:off x="577100" y="3331668"/>
            <a:ext cx="7079226" cy="66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Комиссия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– это формат собеседования, на котором присутствует несколько представителей компании и один кандидат, которому задают вопросы и после встречи ставят оценки. В результате комиссия выбирает лучшего, чтобы пригласить на работу. </a:t>
            </a:r>
            <a:endParaRPr lang="ru-RU" sz="14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E136C8-4EE9-D382-470B-7E9C354A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223" y="3526943"/>
            <a:ext cx="22410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</a:t>
            </a:r>
            <a:r>
              <a:rPr lang="ru-RU" b="1" dirty="0">
                <a:solidFill>
                  <a:schemeClr val="accent2"/>
                </a:solidFill>
              </a:rPr>
              <a:t>собеседования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34" y="1140015"/>
            <a:ext cx="6706065" cy="572323"/>
          </a:xfrm>
        </p:spPr>
        <p:txBody>
          <a:bodyPr>
            <a:noAutofit/>
          </a:bodyPr>
          <a:lstStyle/>
          <a:p>
            <a:r>
              <a:rPr lang="ru-RU" sz="1800" dirty="0"/>
              <a:t>Собеседования, обычно в формате личной встречи, бывают нескольких видов, каждый из которых преследует свои цели.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5668153" y="180835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Стресс-интервью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585005" y="2106171"/>
            <a:ext cx="40659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шоковом собеседовании </a:t>
            </a:r>
            <a:r>
              <a:rPr lang="ru-RU" sz="1400" dirty="0">
                <a:solidFill>
                  <a:srgbClr val="000000"/>
                </a:solidFill>
                <a:latin typeface="Rouble"/>
              </a:rPr>
              <a:t>для кандидата создают напряженную обстановку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Rouble"/>
              </a:rPr>
              <a:t>: задают провокационные вопросы, делают так, чтобы кандидат чувствовал себя неловко, злился и пр. Задача — выяснить, как соискатель реагирует и действует в нестандартных ситуациях.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112719" y="1812669"/>
            <a:ext cx="378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Структурированное собеседование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137481" y="2106171"/>
            <a:ext cx="3652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Кандидату задают подготовленные последовательные вопросы об образовании, опыте работы, причинах поиска работы, ожиданиях, карьерных планах. Задача такого интервью — познакомиться с кандидатом, узнать его получше.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332741" y="229718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91763" y="237320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885067" y="229287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944089" y="236888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5658974" y="3418089"/>
            <a:ext cx="34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Проективное собеседование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5637562" y="3685786"/>
            <a:ext cx="4013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 таком интервью акцент смещается с кандидата на воображаемое третье лицо. Задача соискателя максимально быстро дать комментарий действиям людей, действующих в заданной ситуации. Таким образом можно узнать о жизненных ценностях, качествах кандидата.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1122590" y="3467579"/>
            <a:ext cx="330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Ситуационное собеседование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103112" y="3770807"/>
            <a:ext cx="37890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Соискателю предлагают представить различные ситуации и рассказать, как он будет в них действовать.</a:t>
            </a:r>
            <a:r>
              <a:rPr lang="ru-RU" sz="1400" dirty="0">
                <a:effectLst/>
              </a:rPr>
              <a:t> Кейс-интервью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 помогает понять, как мыслит человек, и сопоставить с принятыми в компании способами решения проблем.</a:t>
            </a:r>
            <a:endParaRPr lang="ru-RU" sz="14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342884" y="366099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401906" y="373700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895210" y="365667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954232" y="373269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5769791" y="5065346"/>
            <a:ext cx="258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</a:t>
            </a:r>
            <a:r>
              <a:rPr lang="en-US" b="1" dirty="0"/>
              <a:t>rainteaser</a:t>
            </a:r>
            <a:r>
              <a:rPr lang="ru-RU" b="1" dirty="0"/>
              <a:t>-интервью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625860" y="5480753"/>
            <a:ext cx="40659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Используют для оценки креативности кандидатов: соискатель должен проявить достаточный для решения нестандартных логических задач уровень находчивости и сильные навыки самостоятельной работы.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137481" y="5101558"/>
            <a:ext cx="339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Поведенческое собеседование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73534" y="5471920"/>
            <a:ext cx="36421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Или собеседование по оценке компетенций: самое длительное по времени, когда изучается профессиональный опыт кандидата, его способности, которые оцениваются по различным типам шкал.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332741" y="506799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91763" y="514401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885067" y="506368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944089" y="513969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102F136-FA14-390A-F5E5-DF6D8D621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83" y="116584"/>
            <a:ext cx="3505080" cy="209331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A875C3B-2A8E-CB66-8B33-902DD24E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8" y="4584739"/>
            <a:ext cx="1960706" cy="13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346065" cy="668887"/>
          </a:xfrm>
        </p:spPr>
        <p:txBody>
          <a:bodyPr>
            <a:noAutofit/>
          </a:bodyPr>
          <a:lstStyle/>
          <a:p>
            <a:r>
              <a:rPr lang="ru-RU" sz="4000" b="1" dirty="0"/>
              <a:t>Этапы </a:t>
            </a:r>
            <a:r>
              <a:rPr lang="ru-RU" sz="4000" b="1" dirty="0">
                <a:solidFill>
                  <a:schemeClr val="accent2"/>
                </a:solidFill>
              </a:rPr>
              <a:t>собеседования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000" y="886871"/>
            <a:ext cx="6190986" cy="1956523"/>
          </a:xfrm>
        </p:spPr>
        <p:txBody>
          <a:bodyPr>
            <a:noAutofit/>
          </a:bodyPr>
          <a:lstStyle/>
          <a:p>
            <a:pPr indent="174625" algn="just">
              <a:lnSpc>
                <a:spcPct val="100000"/>
              </a:lnSpc>
              <a:spcBef>
                <a:spcPts val="200"/>
              </a:spcBef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Этапы собеседования различаются в зависимости от вида интервью и подхода компании к найму персонала. Сценарий индивидуальной встречи будет одним, а общения с группой кандидатов —другим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</a:p>
          <a:p>
            <a:pPr indent="174625" algn="just">
              <a:lnSpc>
                <a:spcPct val="100000"/>
              </a:lnSpc>
              <a:spcBef>
                <a:spcPts val="200"/>
              </a:spcBef>
            </a:pPr>
            <a:r>
              <a:rPr lang="ru-RU" sz="1400" dirty="0">
                <a:solidFill>
                  <a:srgbClr val="000000"/>
                </a:solidFill>
              </a:rPr>
              <a:t>Последовательность этапов собеседования может различаться. Работодатель может предложить выполнить тестовое задание до, во время или после встречи или не давать его вообще. Тестовое задание позволяет оценить реальные навыки и умения кандидата. Обычно его дают людям творческих профессий, таких, для работы по которым требуются специальные навыки, например дизайнерам, редакторам, программистам.</a:t>
            </a:r>
          </a:p>
          <a:p>
            <a:pPr indent="174625" algn="just">
              <a:lnSpc>
                <a:spcPct val="100000"/>
              </a:lnSpc>
              <a:spcBef>
                <a:spcPts val="200"/>
              </a:spcBef>
            </a:pP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Если кандидат справился с тестовым заданием и устраивает работодателя, его приглашают на повторную встречу, стажировку или сразу на работу.</a:t>
            </a:r>
            <a:endParaRPr lang="ru-RU" sz="14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98772" y="70048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57794" y="77650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356000" y="774000"/>
            <a:ext cx="413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Заполнение анкеты соискателем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BBE80-B1FE-46A2-AB54-0EF0631581D4}"/>
              </a:ext>
            </a:extLst>
          </p:cNvPr>
          <p:cNvSpPr txBox="1"/>
          <p:nvPr/>
        </p:nvSpPr>
        <p:spPr>
          <a:xfrm>
            <a:off x="7338725" y="1512360"/>
            <a:ext cx="436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Рассказ работодателя о компании и о вакансии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4C7A0F-5CD0-4293-9DA0-4D59F8E7B97F}"/>
              </a:ext>
            </a:extLst>
          </p:cNvPr>
          <p:cNvSpPr txBox="1"/>
          <p:nvPr/>
        </p:nvSpPr>
        <p:spPr>
          <a:xfrm>
            <a:off x="7371638" y="2516759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Опрос соискателя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E949B2-985F-481D-BDB6-4E25ED6432B8}"/>
              </a:ext>
            </a:extLst>
          </p:cNvPr>
          <p:cNvSpPr txBox="1"/>
          <p:nvPr/>
        </p:nvSpPr>
        <p:spPr>
          <a:xfrm>
            <a:off x="7371637" y="3353277"/>
            <a:ext cx="456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Вопросы соискателя к работодателю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97932" y="155828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56954" y="163430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98352" y="242617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57374" y="250219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87999" y="330636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47021" y="33823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DCBF33-5141-07AB-62F8-576947D0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6" y="3429000"/>
            <a:ext cx="5130000" cy="317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3E5F377-993A-4478-72B1-7A9A1985220E}"/>
              </a:ext>
            </a:extLst>
          </p:cNvPr>
          <p:cNvSpPr/>
          <p:nvPr/>
        </p:nvSpPr>
        <p:spPr>
          <a:xfrm rot="2689455">
            <a:off x="6604471" y="420878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156ACE-BFD5-FD60-7B93-46E32339D9C4}"/>
              </a:ext>
            </a:extLst>
          </p:cNvPr>
          <p:cNvSpPr txBox="1"/>
          <p:nvPr/>
        </p:nvSpPr>
        <p:spPr>
          <a:xfrm>
            <a:off x="6663493" y="428479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E127B087-E9B6-B11C-EB4D-DBA806763E90}"/>
              </a:ext>
            </a:extLst>
          </p:cNvPr>
          <p:cNvSpPr/>
          <p:nvPr/>
        </p:nvSpPr>
        <p:spPr>
          <a:xfrm rot="2689455">
            <a:off x="6587999" y="509300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60FD6-E4C8-2C6C-69D2-7819DAC904B1}"/>
              </a:ext>
            </a:extLst>
          </p:cNvPr>
          <p:cNvSpPr txBox="1"/>
          <p:nvPr/>
        </p:nvSpPr>
        <p:spPr>
          <a:xfrm>
            <a:off x="6647021" y="516902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627904D-AD81-6D62-1469-C3A6CE729672}"/>
              </a:ext>
            </a:extLst>
          </p:cNvPr>
          <p:cNvSpPr/>
          <p:nvPr/>
        </p:nvSpPr>
        <p:spPr>
          <a:xfrm rot="2689455">
            <a:off x="6587999" y="599052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348615-62A2-DBB7-6309-152855512B7E}"/>
              </a:ext>
            </a:extLst>
          </p:cNvPr>
          <p:cNvSpPr txBox="1"/>
          <p:nvPr/>
        </p:nvSpPr>
        <p:spPr>
          <a:xfrm>
            <a:off x="6647021" y="606653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329167-313F-8E60-1113-31F033ABB35F}"/>
              </a:ext>
            </a:extLst>
          </p:cNvPr>
          <p:cNvSpPr txBox="1"/>
          <p:nvPr/>
        </p:nvSpPr>
        <p:spPr>
          <a:xfrm>
            <a:off x="7371637" y="4246225"/>
            <a:ext cx="456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Тестовое задание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EC6538-0850-6C34-E2C7-306C9E6C785F}"/>
              </a:ext>
            </a:extLst>
          </p:cNvPr>
          <p:cNvSpPr txBox="1"/>
          <p:nvPr/>
        </p:nvSpPr>
        <p:spPr>
          <a:xfrm>
            <a:off x="7371637" y="5139173"/>
            <a:ext cx="456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Прощание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2C7DCF-7E04-94C8-8BCA-CCC3D15D27FE}"/>
              </a:ext>
            </a:extLst>
          </p:cNvPr>
          <p:cNvSpPr txBox="1"/>
          <p:nvPr/>
        </p:nvSpPr>
        <p:spPr>
          <a:xfrm>
            <a:off x="7371637" y="6128091"/>
            <a:ext cx="456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Обратная связь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DDEDBE-F86D-07DD-BEA7-871AAA28B95D}"/>
              </a:ext>
            </a:extLst>
          </p:cNvPr>
          <p:cNvSpPr txBox="1"/>
          <p:nvPr/>
        </p:nvSpPr>
        <p:spPr>
          <a:xfrm>
            <a:off x="6894846" y="79825"/>
            <a:ext cx="548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solidFill>
                  <a:srgbClr val="FFC000"/>
                </a:solidFill>
              </a:rPr>
              <a:t>Этапы</a:t>
            </a:r>
            <a:r>
              <a:rPr lang="ru-RU" sz="2000" b="1" cap="all" dirty="0">
                <a:solidFill>
                  <a:schemeClr val="bg1"/>
                </a:solidFill>
              </a:rPr>
              <a:t> </a:t>
            </a:r>
            <a:r>
              <a:rPr lang="ru-RU" sz="2000" b="1" cap="all" dirty="0">
                <a:solidFill>
                  <a:schemeClr val="tx2">
                    <a:lumMod val="25000"/>
                    <a:lumOff val="75000"/>
                  </a:schemeClr>
                </a:solidFill>
              </a:rPr>
              <a:t>индивидуального собеседования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2DFA90-1C90-4140-BC6D-B7EC613F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22" y="86956"/>
            <a:ext cx="5625000" cy="668887"/>
          </a:xfrm>
        </p:spPr>
        <p:txBody>
          <a:bodyPr>
            <a:noAutofit/>
          </a:bodyPr>
          <a:lstStyle/>
          <a:p>
            <a:r>
              <a:rPr lang="ru-RU" sz="3200" b="1" dirty="0"/>
              <a:t>Методы </a:t>
            </a:r>
            <a:r>
              <a:rPr lang="ru-RU" sz="3200" b="1" dirty="0">
                <a:solidFill>
                  <a:schemeClr val="accent2"/>
                </a:solidFill>
              </a:rPr>
              <a:t>отбора кандидатов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FBE37D6-6A52-46D2-AAC0-28BAE928CE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88" y="602214"/>
            <a:ext cx="6052660" cy="951169"/>
          </a:xfrm>
        </p:spPr>
        <p:txBody>
          <a:bodyPr>
            <a:normAutofit/>
          </a:bodyPr>
          <a:lstStyle/>
          <a:p>
            <a:r>
              <a:rPr lang="ru-RU" sz="1800" dirty="0"/>
              <a:t>Кандидатов на собеседовании могут отбирать разными способами. Вот самые распространенные из них.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BC501A-34D9-4D1E-BB52-15D476C7DF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3107" y="144231"/>
            <a:ext cx="5920265" cy="656953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j-lt"/>
              </a:rPr>
              <a:t>Основные </a:t>
            </a:r>
            <a:r>
              <a:rPr lang="ru-RU" sz="3200" b="1" dirty="0">
                <a:solidFill>
                  <a:srgbClr val="1B334B"/>
                </a:solidFill>
                <a:latin typeface="+mj-lt"/>
              </a:rPr>
              <a:t>тренды</a:t>
            </a:r>
            <a:r>
              <a:rPr lang="ru-RU" sz="3200" b="1" dirty="0">
                <a:solidFill>
                  <a:schemeClr val="accent2"/>
                </a:solidFill>
                <a:latin typeface="+mj-lt"/>
              </a:rPr>
              <a:t> отбора</a:t>
            </a:r>
            <a:endParaRPr lang="ru-RU" sz="3200" b="0" i="0" dirty="0">
              <a:solidFill>
                <a:srgbClr val="222222"/>
              </a:solidFill>
              <a:effectLst/>
              <a:latin typeface="+mj-lt"/>
            </a:endParaRPr>
          </a:p>
          <a:p>
            <a:pPr indent="360363" algn="ctr"/>
            <a:r>
              <a:rPr lang="ru-RU" sz="1600" dirty="0">
                <a:solidFill>
                  <a:srgbClr val="222222"/>
                </a:solidFill>
              </a:rPr>
              <a:t>                                            Мир меняется, поэтому и </a:t>
            </a:r>
            <a:r>
              <a:rPr lang="ru-RU" sz="1600" b="1" dirty="0">
                <a:solidFill>
                  <a:srgbClr val="222222"/>
                </a:solidFill>
              </a:rPr>
              <a:t>критерии </a:t>
            </a:r>
          </a:p>
          <a:p>
            <a:pPr indent="360363" algn="ctr"/>
            <a:r>
              <a:rPr lang="ru-RU" sz="1600" b="1" dirty="0">
                <a:solidFill>
                  <a:srgbClr val="222222"/>
                </a:solidFill>
              </a:rPr>
              <a:t>                                           к подбору персонала </a:t>
            </a:r>
            <a:r>
              <a:rPr lang="ru-RU" sz="1600" dirty="0">
                <a:solidFill>
                  <a:srgbClr val="222222"/>
                </a:solidFill>
              </a:rPr>
              <a:t>периодически</a:t>
            </a:r>
          </a:p>
          <a:p>
            <a:pPr indent="360363" algn="ctr"/>
            <a:r>
              <a:rPr lang="ru-RU" sz="1600" dirty="0">
                <a:solidFill>
                  <a:srgbClr val="222222"/>
                </a:solidFill>
              </a:rPr>
              <a:t>             пересматриваются.</a:t>
            </a:r>
          </a:p>
          <a:p>
            <a:pPr indent="360363" algn="just"/>
            <a:r>
              <a:rPr lang="ru-RU" sz="1600" b="0" i="0" dirty="0">
                <a:solidFill>
                  <a:srgbClr val="222222"/>
                </a:solidFill>
                <a:effectLst/>
              </a:rPr>
              <a:t>                                                          Сегодня можно</a:t>
            </a:r>
          </a:p>
          <a:p>
            <a:pPr indent="360363" algn="just"/>
            <a:r>
              <a:rPr lang="ru-RU" sz="1600" dirty="0">
                <a:solidFill>
                  <a:srgbClr val="222222"/>
                </a:solidFill>
              </a:rPr>
              <a:t>                                              </a:t>
            </a:r>
            <a:r>
              <a:rPr lang="ru-RU" sz="1600" b="0" i="0" dirty="0">
                <a:solidFill>
                  <a:srgbClr val="222222"/>
                </a:solidFill>
                <a:effectLst/>
              </a:rPr>
              <a:t> выделить несколько трендов:</a:t>
            </a:r>
          </a:p>
          <a:p>
            <a:pPr indent="360363" algn="just"/>
            <a:endParaRPr lang="ru-RU" sz="1600" b="0" i="0" dirty="0">
              <a:solidFill>
                <a:srgbClr val="222222"/>
              </a:solidFill>
              <a:effectLst/>
            </a:endParaRPr>
          </a:p>
          <a:p>
            <a:pPr indent="534988" algn="l"/>
            <a:r>
              <a:rPr lang="ru-RU" sz="1600" b="0" i="0" dirty="0">
                <a:solidFill>
                  <a:srgbClr val="222222"/>
                </a:solidFill>
                <a:effectLst/>
              </a:rPr>
              <a:t>Акцент не только на IQ (коэффициент интеллекта), но и на EQ (коэффициент эмоционального интеллекта).</a:t>
            </a:r>
          </a:p>
          <a:p>
            <a:pPr indent="534988" algn="l"/>
            <a:r>
              <a:rPr lang="ru-RU" sz="1600" b="0" i="0" dirty="0">
                <a:solidFill>
                  <a:srgbClr val="222222"/>
                </a:solidFill>
                <a:effectLst/>
              </a:rPr>
              <a:t>Оценка кандидатов не столько по образованию, сколько по наличию потенциала, умению учиться и наличию способности к самосовершенствованию.</a:t>
            </a:r>
          </a:p>
          <a:p>
            <a:pPr indent="534988" algn="l"/>
            <a:r>
              <a:rPr lang="ru-RU" sz="1600" b="0" i="0" dirty="0">
                <a:solidFill>
                  <a:srgbClr val="222222"/>
                </a:solidFill>
                <a:effectLst/>
              </a:rPr>
              <a:t>Учет уровня развития soft skills у претендентов при подборе на вакантное место.</a:t>
            </a:r>
          </a:p>
          <a:p>
            <a:pPr indent="534988" algn="l"/>
            <a:r>
              <a:rPr lang="ru-RU" sz="1600" b="0" i="0" dirty="0">
                <a:solidFill>
                  <a:srgbClr val="222222"/>
                </a:solidFill>
                <a:effectLst/>
              </a:rPr>
              <a:t>Соответствие ценностей и жизненных установок соискателя корпоративной культуре, принятой в компании.</a:t>
            </a:r>
          </a:p>
          <a:p>
            <a:pPr indent="534988" algn="l"/>
            <a:r>
              <a:rPr lang="ru-RU" sz="1600" b="0" i="0" dirty="0">
                <a:solidFill>
                  <a:srgbClr val="222222"/>
                </a:solidFill>
                <a:effectLst/>
              </a:rPr>
              <a:t>Использование соцсетей как альтернативного источника сведений о кандидате. Важность цифровой репутации.</a:t>
            </a:r>
          </a:p>
          <a:p>
            <a:pPr indent="534988" algn="l"/>
            <a:r>
              <a:rPr lang="ru-RU" sz="1600" b="0" i="0" dirty="0">
                <a:solidFill>
                  <a:srgbClr val="222222"/>
                </a:solidFill>
                <a:effectLst/>
              </a:rPr>
              <a:t>Наличие инновационного мышления у соискателей, умение продемонстрировать нестандартные подходы к решению кейсов.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49876F-6A99-4A48-8FDE-35BA36416F7E}"/>
              </a:ext>
            </a:extLst>
          </p:cNvPr>
          <p:cNvSpPr txBox="1"/>
          <p:nvPr/>
        </p:nvSpPr>
        <p:spPr>
          <a:xfrm>
            <a:off x="486397" y="1153273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Анкетирование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097CE4B-AFFD-4E92-9218-5A324ED50FBB}"/>
              </a:ext>
            </a:extLst>
          </p:cNvPr>
          <p:cNvSpPr/>
          <p:nvPr/>
        </p:nvSpPr>
        <p:spPr>
          <a:xfrm>
            <a:off x="178305" y="1418968"/>
            <a:ext cx="5851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Вспомогательный метод отбора, который позволяет получить о кандидате больше информации, чем есть в резюме</a:t>
            </a:r>
          </a:p>
        </p:txBody>
      </p:sp>
      <p:sp>
        <p:nvSpPr>
          <p:cNvPr id="2" name="Ромб 1">
            <a:extLst>
              <a:ext uri="{FF2B5EF4-FFF2-40B4-BE49-F238E27FC236}">
                <a16:creationId xmlns:a16="http://schemas.microsoft.com/office/drawing/2014/main" id="{7AA938B1-9F6E-F704-5FA5-452ECA72D85E}"/>
              </a:ext>
            </a:extLst>
          </p:cNvPr>
          <p:cNvSpPr/>
          <p:nvPr/>
        </p:nvSpPr>
        <p:spPr>
          <a:xfrm>
            <a:off x="77757" y="1236350"/>
            <a:ext cx="319365" cy="233956"/>
          </a:xfrm>
          <a:prstGeom prst="diamond">
            <a:avLst/>
          </a:prstGeom>
          <a:solidFill>
            <a:srgbClr val="F05323"/>
          </a:solidFill>
          <a:ln>
            <a:solidFill>
              <a:srgbClr val="F05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50A93A-CAC8-9167-E340-398BA73D561A}"/>
              </a:ext>
            </a:extLst>
          </p:cNvPr>
          <p:cNvSpPr txBox="1"/>
          <p:nvPr/>
        </p:nvSpPr>
        <p:spPr>
          <a:xfrm>
            <a:off x="469621" y="1978291"/>
            <a:ext cx="477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Беседа с менеджером по персоналу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87D7F2-E8D9-891A-EA7C-D65315FE4C4F}"/>
              </a:ext>
            </a:extLst>
          </p:cNvPr>
          <p:cNvSpPr/>
          <p:nvPr/>
        </p:nvSpPr>
        <p:spPr>
          <a:xfrm>
            <a:off x="149208" y="2267846"/>
            <a:ext cx="5851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Строится таким образом, чтобы выяснить, подходит ли кандидат на должность и насколько он в ней заинтересован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89832D-6A0C-7D69-B68F-2B6CBB42CACE}"/>
              </a:ext>
            </a:extLst>
          </p:cNvPr>
          <p:cNvSpPr txBox="1"/>
          <p:nvPr/>
        </p:nvSpPr>
        <p:spPr>
          <a:xfrm>
            <a:off x="476082" y="2815649"/>
            <a:ext cx="489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Собеседование со штатным психологом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64CCF8-E2A0-F14E-6EE8-7FAD2376D0D6}"/>
              </a:ext>
            </a:extLst>
          </p:cNvPr>
          <p:cNvSpPr/>
          <p:nvPr/>
        </p:nvSpPr>
        <p:spPr>
          <a:xfrm>
            <a:off x="149208" y="3148171"/>
            <a:ext cx="5863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Бывает двух видов: беседа и специальные тесты. В ходе беседы оценивают поведение кандидата — его жесты, мимику и интонацию — и сопоставляют поведение с той работой, на которую претендует соискатель.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CDE0B3-EE3A-A12E-DF08-32948F33F4ED}"/>
              </a:ext>
            </a:extLst>
          </p:cNvPr>
          <p:cNvSpPr txBox="1"/>
          <p:nvPr/>
        </p:nvSpPr>
        <p:spPr>
          <a:xfrm>
            <a:off x="469621" y="4191903"/>
            <a:ext cx="477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Тестирование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937E0FF-68E7-81BA-25B3-B4ED6353B1EB}"/>
              </a:ext>
            </a:extLst>
          </p:cNvPr>
          <p:cNvSpPr/>
          <p:nvPr/>
        </p:nvSpPr>
        <p:spPr>
          <a:xfrm>
            <a:off x="178305" y="4485138"/>
            <a:ext cx="5955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Если для работы нужны специальные знания и навыки, работодатель предложит соискателю тестовое задание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F2B9CD-A11C-F4CE-3671-14779302235A}"/>
              </a:ext>
            </a:extLst>
          </p:cNvPr>
          <p:cNvSpPr txBox="1"/>
          <p:nvPr/>
        </p:nvSpPr>
        <p:spPr>
          <a:xfrm>
            <a:off x="486397" y="5020089"/>
            <a:ext cx="477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Интервью на иностранном языке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159A0F7-2151-FED8-874E-8208F1B95BC0}"/>
              </a:ext>
            </a:extLst>
          </p:cNvPr>
          <p:cNvSpPr/>
          <p:nvPr/>
        </p:nvSpPr>
        <p:spPr>
          <a:xfrm>
            <a:off x="178305" y="5328811"/>
            <a:ext cx="5936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Обычно проводят, когда для работы нужен иностранный язык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3B9970-1BB7-DA88-E261-5DD064B084E0}"/>
              </a:ext>
            </a:extLst>
          </p:cNvPr>
          <p:cNvSpPr txBox="1"/>
          <p:nvPr/>
        </p:nvSpPr>
        <p:spPr>
          <a:xfrm>
            <a:off x="482386" y="5656491"/>
            <a:ext cx="551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Проверка на полиграфе, изучение мимики, почерка и отпечатков пальцев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549177D-EB13-5CAC-F141-84BB9FB161E4}"/>
              </a:ext>
            </a:extLst>
          </p:cNvPr>
          <p:cNvSpPr/>
          <p:nvPr/>
        </p:nvSpPr>
        <p:spPr>
          <a:xfrm>
            <a:off x="139063" y="6255786"/>
            <a:ext cx="5994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Такую процедуру проводят, если сильно заинтересованы и хотят убедиться в вашей честности.</a:t>
            </a:r>
          </a:p>
        </p:txBody>
      </p:sp>
      <p:sp>
        <p:nvSpPr>
          <p:cNvPr id="51" name="Ромб 50">
            <a:extLst>
              <a:ext uri="{FF2B5EF4-FFF2-40B4-BE49-F238E27FC236}">
                <a16:creationId xmlns:a16="http://schemas.microsoft.com/office/drawing/2014/main" id="{305B452E-D7BE-4BC3-EF93-B9D7BD458E34}"/>
              </a:ext>
            </a:extLst>
          </p:cNvPr>
          <p:cNvSpPr/>
          <p:nvPr/>
        </p:nvSpPr>
        <p:spPr>
          <a:xfrm>
            <a:off x="124321" y="2029752"/>
            <a:ext cx="319365" cy="233956"/>
          </a:xfrm>
          <a:prstGeom prst="diamond">
            <a:avLst/>
          </a:prstGeom>
          <a:solidFill>
            <a:srgbClr val="F05323"/>
          </a:solidFill>
          <a:ln>
            <a:solidFill>
              <a:srgbClr val="F05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омб 51">
            <a:extLst>
              <a:ext uri="{FF2B5EF4-FFF2-40B4-BE49-F238E27FC236}">
                <a16:creationId xmlns:a16="http://schemas.microsoft.com/office/drawing/2014/main" id="{40FC96D2-895D-50BC-DB2C-E6F31DDDD03A}"/>
              </a:ext>
            </a:extLst>
          </p:cNvPr>
          <p:cNvSpPr/>
          <p:nvPr/>
        </p:nvSpPr>
        <p:spPr>
          <a:xfrm>
            <a:off x="157905" y="2923583"/>
            <a:ext cx="319365" cy="233956"/>
          </a:xfrm>
          <a:prstGeom prst="diamond">
            <a:avLst/>
          </a:prstGeom>
          <a:solidFill>
            <a:srgbClr val="F05323"/>
          </a:solidFill>
          <a:ln>
            <a:solidFill>
              <a:srgbClr val="F05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>
            <a:extLst>
              <a:ext uri="{FF2B5EF4-FFF2-40B4-BE49-F238E27FC236}">
                <a16:creationId xmlns:a16="http://schemas.microsoft.com/office/drawing/2014/main" id="{C666C5C3-E022-B72B-681C-639D243535E0}"/>
              </a:ext>
            </a:extLst>
          </p:cNvPr>
          <p:cNvSpPr/>
          <p:nvPr/>
        </p:nvSpPr>
        <p:spPr>
          <a:xfrm>
            <a:off x="124321" y="4290779"/>
            <a:ext cx="319365" cy="233956"/>
          </a:xfrm>
          <a:prstGeom prst="diamond">
            <a:avLst/>
          </a:prstGeom>
          <a:solidFill>
            <a:srgbClr val="F05323"/>
          </a:solidFill>
          <a:ln>
            <a:solidFill>
              <a:srgbClr val="F05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омб 53">
            <a:extLst>
              <a:ext uri="{FF2B5EF4-FFF2-40B4-BE49-F238E27FC236}">
                <a16:creationId xmlns:a16="http://schemas.microsoft.com/office/drawing/2014/main" id="{E9615957-4F29-70B0-78BB-83735724BA4F}"/>
              </a:ext>
            </a:extLst>
          </p:cNvPr>
          <p:cNvSpPr/>
          <p:nvPr/>
        </p:nvSpPr>
        <p:spPr>
          <a:xfrm>
            <a:off x="108811" y="5118499"/>
            <a:ext cx="319365" cy="233956"/>
          </a:xfrm>
          <a:prstGeom prst="diamond">
            <a:avLst/>
          </a:prstGeom>
          <a:solidFill>
            <a:srgbClr val="F05323"/>
          </a:solidFill>
          <a:ln>
            <a:solidFill>
              <a:srgbClr val="F05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омб 54">
            <a:extLst>
              <a:ext uri="{FF2B5EF4-FFF2-40B4-BE49-F238E27FC236}">
                <a16:creationId xmlns:a16="http://schemas.microsoft.com/office/drawing/2014/main" id="{CDC94111-BF7B-EF8C-3EBD-94BD97299542}"/>
              </a:ext>
            </a:extLst>
          </p:cNvPr>
          <p:cNvSpPr/>
          <p:nvPr/>
        </p:nvSpPr>
        <p:spPr>
          <a:xfrm>
            <a:off x="121811" y="5809285"/>
            <a:ext cx="319365" cy="233956"/>
          </a:xfrm>
          <a:prstGeom prst="diamond">
            <a:avLst/>
          </a:prstGeom>
          <a:solidFill>
            <a:srgbClr val="F05323"/>
          </a:solidFill>
          <a:ln>
            <a:solidFill>
              <a:srgbClr val="F05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омб 55">
            <a:extLst>
              <a:ext uri="{FF2B5EF4-FFF2-40B4-BE49-F238E27FC236}">
                <a16:creationId xmlns:a16="http://schemas.microsoft.com/office/drawing/2014/main" id="{C3A88B58-6B0E-07C3-113E-BCA39871C1CE}"/>
              </a:ext>
            </a:extLst>
          </p:cNvPr>
          <p:cNvSpPr/>
          <p:nvPr/>
        </p:nvSpPr>
        <p:spPr>
          <a:xfrm>
            <a:off x="6397152" y="2835024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омб 56">
            <a:extLst>
              <a:ext uri="{FF2B5EF4-FFF2-40B4-BE49-F238E27FC236}">
                <a16:creationId xmlns:a16="http://schemas.microsoft.com/office/drawing/2014/main" id="{41DCC3E8-FB95-B60F-B12B-A8B2CB262788}"/>
              </a:ext>
            </a:extLst>
          </p:cNvPr>
          <p:cNvSpPr/>
          <p:nvPr/>
        </p:nvSpPr>
        <p:spPr>
          <a:xfrm>
            <a:off x="6397152" y="3395157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омб 57">
            <a:extLst>
              <a:ext uri="{FF2B5EF4-FFF2-40B4-BE49-F238E27FC236}">
                <a16:creationId xmlns:a16="http://schemas.microsoft.com/office/drawing/2014/main" id="{358E9BCF-96FC-356C-7E7C-4C36E2DD1BAA}"/>
              </a:ext>
            </a:extLst>
          </p:cNvPr>
          <p:cNvSpPr/>
          <p:nvPr/>
        </p:nvSpPr>
        <p:spPr>
          <a:xfrm>
            <a:off x="6397152" y="4165659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омб 58">
            <a:extLst>
              <a:ext uri="{FF2B5EF4-FFF2-40B4-BE49-F238E27FC236}">
                <a16:creationId xmlns:a16="http://schemas.microsoft.com/office/drawing/2014/main" id="{CB5C255B-680F-2191-F478-389A1A9769A4}"/>
              </a:ext>
            </a:extLst>
          </p:cNvPr>
          <p:cNvSpPr/>
          <p:nvPr/>
        </p:nvSpPr>
        <p:spPr>
          <a:xfrm>
            <a:off x="6389070" y="4734953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омб 59">
            <a:extLst>
              <a:ext uri="{FF2B5EF4-FFF2-40B4-BE49-F238E27FC236}">
                <a16:creationId xmlns:a16="http://schemas.microsoft.com/office/drawing/2014/main" id="{02DFA8DA-77EA-5DDF-C16B-83EA04578976}"/>
              </a:ext>
            </a:extLst>
          </p:cNvPr>
          <p:cNvSpPr/>
          <p:nvPr/>
        </p:nvSpPr>
        <p:spPr>
          <a:xfrm>
            <a:off x="6397152" y="5295086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омб 60">
            <a:extLst>
              <a:ext uri="{FF2B5EF4-FFF2-40B4-BE49-F238E27FC236}">
                <a16:creationId xmlns:a16="http://schemas.microsoft.com/office/drawing/2014/main" id="{34EA22E4-E564-4ECF-D510-C31C15492A1F}"/>
              </a:ext>
            </a:extLst>
          </p:cNvPr>
          <p:cNvSpPr/>
          <p:nvPr/>
        </p:nvSpPr>
        <p:spPr>
          <a:xfrm>
            <a:off x="6389069" y="5873057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5EEDE8-37AA-D1CE-908C-A380FDEEA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12605"/>
          <a:stretch/>
        </p:blipFill>
        <p:spPr>
          <a:xfrm>
            <a:off x="5911511" y="690270"/>
            <a:ext cx="2839489" cy="1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787" y="152386"/>
            <a:ext cx="6045213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Подготовка </a:t>
            </a:r>
            <a:r>
              <a:rPr lang="ru-RU" sz="3600" b="1" dirty="0">
                <a:solidFill>
                  <a:schemeClr val="accent2"/>
                </a:solidFill>
              </a:rPr>
              <a:t>к собеседованию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2575" y="658701"/>
            <a:ext cx="6656313" cy="2227542"/>
          </a:xfrm>
        </p:spPr>
        <p:txBody>
          <a:bodyPr>
            <a:noAutofit/>
          </a:bodyPr>
          <a:lstStyle/>
          <a:p>
            <a:pPr indent="360363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</a:rPr>
              <a:t>К собеседованию важно подготовиться. Подготовка не гарантирует трудоустройство, но повышает шансы кандидата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indent="174625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</a:rPr>
              <a:t>Изучите информацию о компании. Постарайтесь визуально представить себе наихудший возможный сценарий собеседования. Отработайте варианты ответов на возможные вопросы и продумайте вопросы, которые вы можете задать. Изучите обязанности, которые у вас появятся при устройстве на работу, подумайте о том, что вы сможете сделать для компании. Соберите все документы, которые могут быть полезны: резюме; паспорт; диплом об образовании; дипломы о дополнительном образовании, сертификаты об окончании курсов, удостоверения, сертификаты и т.п.; отзывы от работодателей о прохождении практики.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000000"/>
              </a:solidFill>
            </a:endParaRPr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ru-RU" sz="1600" b="0" i="0" dirty="0">
              <a:solidFill>
                <a:srgbClr val="000000"/>
              </a:solidFill>
              <a:effectLst/>
            </a:endParaRPr>
          </a:p>
          <a:p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172F6-5221-420F-8E26-ACC0484778F5}"/>
              </a:ext>
            </a:extLst>
          </p:cNvPr>
          <p:cNvSpPr txBox="1"/>
          <p:nvPr/>
        </p:nvSpPr>
        <p:spPr>
          <a:xfrm>
            <a:off x="6066483" y="350951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Звонок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6058166" y="3795654"/>
            <a:ext cx="2953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Если сомневаетесь в компании или появились важные вопросы, позвоните и задайте их работодателю. Спросите про дресс-код, или как лучше добраться до офиса.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01193-4DEE-43CD-BF61-40FC1BD3BC48}"/>
              </a:ext>
            </a:extLst>
          </p:cNvPr>
          <p:cNvSpPr txBox="1"/>
          <p:nvPr/>
        </p:nvSpPr>
        <p:spPr>
          <a:xfrm>
            <a:off x="9561836" y="3509515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 Сбор информации о компании 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FF127F-9369-4999-AF4D-4A924E1C2982}"/>
              </a:ext>
            </a:extLst>
          </p:cNvPr>
          <p:cNvSpPr/>
          <p:nvPr/>
        </p:nvSpPr>
        <p:spPr>
          <a:xfrm>
            <a:off x="9558190" y="4094028"/>
            <a:ext cx="25839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Загляните на сайт компании и убедитесь, что сфера ее деятельности вам интересна и вы разделяете ее ценности. Посмотрите на фотографии команды, карту с расположением офиса. Прочитайте отзывы бывших сотрудников о работе в компании. Моменты, которые смущают, запишите и обсудите на собеседовании.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4174-3FA6-4E2C-8A8F-C8B4962D393E}"/>
              </a:ext>
            </a:extLst>
          </p:cNvPr>
          <p:cNvSpPr txBox="1"/>
          <p:nvPr/>
        </p:nvSpPr>
        <p:spPr>
          <a:xfrm>
            <a:off x="6046739" y="5078913"/>
            <a:ext cx="3377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Уточнение места и времени собеседования 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F4942B-456E-49C2-896E-2D178C6E578E}"/>
              </a:ext>
            </a:extLst>
          </p:cNvPr>
          <p:cNvSpPr/>
          <p:nvPr/>
        </p:nvSpPr>
        <p:spPr>
          <a:xfrm>
            <a:off x="6059075" y="5681598"/>
            <a:ext cx="35385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Если вы потеряли записку с адресом и временем интервью, позвоните работодателю и уточните. Это лучше, чем если вы опоздаете на интервью или не придете на него вообще.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FDBE8C9-0F90-4C84-BDB1-169E591C9F3F}"/>
              </a:ext>
            </a:extLst>
          </p:cNvPr>
          <p:cNvSpPr/>
          <p:nvPr/>
        </p:nvSpPr>
        <p:spPr>
          <a:xfrm rot="2689455">
            <a:off x="9023572" y="3727459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8753" y="37780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76FC8DE-DB36-531D-6980-3B45812F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6" y="1247855"/>
            <a:ext cx="5361089" cy="418500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8EBF4F-DBC5-DF72-3533-8ADF51A1C12F}"/>
              </a:ext>
            </a:extLst>
          </p:cNvPr>
          <p:cNvSpPr/>
          <p:nvPr/>
        </p:nvSpPr>
        <p:spPr>
          <a:xfrm>
            <a:off x="3351000" y="3778002"/>
            <a:ext cx="2293761" cy="506789"/>
          </a:xfrm>
          <a:prstGeom prst="rect">
            <a:avLst/>
          </a:prstGeom>
          <a:solidFill>
            <a:srgbClr val="F05323"/>
          </a:solidFill>
          <a:ln>
            <a:solidFill>
              <a:srgbClr val="F05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 rot="2689455">
            <a:off x="5490322" y="3735887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505503" y="37864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B219379-28BC-4F58-A12D-861A2FBD1959}"/>
              </a:ext>
            </a:extLst>
          </p:cNvPr>
          <p:cNvSpPr/>
          <p:nvPr/>
        </p:nvSpPr>
        <p:spPr>
          <a:xfrm rot="2689455">
            <a:off x="5510284" y="5261723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525465" y="53122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787" y="152386"/>
            <a:ext cx="6045213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Подготовка </a:t>
            </a:r>
            <a:r>
              <a:rPr lang="ru-RU" sz="3600" b="1" dirty="0">
                <a:solidFill>
                  <a:schemeClr val="accent2"/>
                </a:solidFill>
              </a:rPr>
              <a:t>к собеседованию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1000" y="658701"/>
            <a:ext cx="6807889" cy="2227542"/>
          </a:xfrm>
        </p:spPr>
        <p:txBody>
          <a:bodyPr>
            <a:noAutofit/>
          </a:bodyPr>
          <a:lstStyle/>
          <a:p>
            <a:pPr indent="360363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Общение на собеседовании говорит о человеке намного больше, чем тысячи заполненных анкет. Ваш образ мышления, умение рассказать о себе и манеры – это то, на что менеджер по персоналу обратит свое внимание в первую очередь. Всегда нужно помнить о том, что эффективным подспорьем являются адекватный ситуации внешний вид, уместное поведение, тактичность, грамотность и уверенность в себе, а также следование правилам этикета. </a:t>
            </a:r>
            <a:r>
              <a:rPr lang="ru-RU" sz="1600" dirty="0">
                <a:solidFill>
                  <a:srgbClr val="000000"/>
                </a:solidFill>
              </a:rPr>
              <a:t>Помните, что, готовясь к собеседованию, стоит обращать внимание не только на свою внешность, но и на то, что вы будете там говорить. Поставьте перед собой четкую цель и ответ на вопрос, почему вы идете на данную вакантную должность. Обязательно перед этим потренируйтесь, особенно, если идете в крупную компанию.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ru-RU" sz="1600" b="0" i="0" dirty="0">
              <a:solidFill>
                <a:srgbClr val="000000"/>
              </a:solidFill>
              <a:effectLst/>
            </a:endParaRPr>
          </a:p>
          <a:p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172F6-5221-420F-8E26-ACC0484778F5}"/>
              </a:ext>
            </a:extLst>
          </p:cNvPr>
          <p:cNvSpPr txBox="1"/>
          <p:nvPr/>
        </p:nvSpPr>
        <p:spPr>
          <a:xfrm>
            <a:off x="809013" y="4964242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Самопрезентация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800696" y="5250381"/>
            <a:ext cx="43053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   На собеседовании работодатель будет спрашивать о прошлой работе: каких результатов на ней вы добились, с какими трудностями столкнулись, как видите свою карьеру дальше — и задавать другие подобные вопросы. Подготовьте примеры о ключевых моментах карьеры, которые покажут ваши знания, опыт, компетенцию.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01193-4DEE-43CD-BF61-40FC1BD3BC48}"/>
              </a:ext>
            </a:extLst>
          </p:cNvPr>
          <p:cNvSpPr txBox="1"/>
          <p:nvPr/>
        </p:nvSpPr>
        <p:spPr>
          <a:xfrm>
            <a:off x="9513230" y="3509515"/>
            <a:ext cx="263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 Подготовка в офисе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FF127F-9369-4999-AF4D-4A924E1C2982}"/>
              </a:ext>
            </a:extLst>
          </p:cNvPr>
          <p:cNvSpPr/>
          <p:nvPr/>
        </p:nvSpPr>
        <p:spPr>
          <a:xfrm>
            <a:off x="9586533" y="3814434"/>
            <a:ext cx="25839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   Прежде чем зайти в офис, пройдите в уборную или посмотрите в зеркало и убедитесь, что выглядите опрятно. Позвоните работодателю и предупредите, что вы приехали. Он может за вами спуститься или предложить зайти в офис самостоятельно. В переговорной достаньте ручку и блокнот с подготовленными для работодателя вопросами.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4174-3FA6-4E2C-8A8F-C8B4962D393E}"/>
              </a:ext>
            </a:extLst>
          </p:cNvPr>
          <p:cNvSpPr txBox="1"/>
          <p:nvPr/>
        </p:nvSpPr>
        <p:spPr>
          <a:xfrm>
            <a:off x="6033168" y="3487658"/>
            <a:ext cx="3377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Подготовка вопросов работодателю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F4942B-456E-49C2-896E-2D178C6E578E}"/>
              </a:ext>
            </a:extLst>
          </p:cNvPr>
          <p:cNvSpPr/>
          <p:nvPr/>
        </p:nvSpPr>
        <p:spPr>
          <a:xfrm>
            <a:off x="5797800" y="4090343"/>
            <a:ext cx="34899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   На собеседовании вопросы задает не только работодатель, но и кандидат. Подготовьте вопросы об обязанностях, зарплате, перспективах работы в компании и организационных моментах.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FDBE8C9-0F90-4C84-BDB1-169E591C9F3F}"/>
              </a:ext>
            </a:extLst>
          </p:cNvPr>
          <p:cNvSpPr/>
          <p:nvPr/>
        </p:nvSpPr>
        <p:spPr>
          <a:xfrm rot="2689455">
            <a:off x="9089346" y="3680907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104527" y="37314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8EBF4F-DBC5-DF72-3533-8ADF51A1C12F}"/>
              </a:ext>
            </a:extLst>
          </p:cNvPr>
          <p:cNvSpPr/>
          <p:nvPr/>
        </p:nvSpPr>
        <p:spPr>
          <a:xfrm>
            <a:off x="3351000" y="3778002"/>
            <a:ext cx="2293761" cy="506789"/>
          </a:xfrm>
          <a:prstGeom prst="rect">
            <a:avLst/>
          </a:prstGeom>
          <a:solidFill>
            <a:srgbClr val="F05323"/>
          </a:solidFill>
          <a:ln>
            <a:solidFill>
              <a:srgbClr val="F05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 rot="2689455">
            <a:off x="232852" y="5190614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248033" y="52411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B219379-28BC-4F58-A12D-861A2FBD1959}"/>
              </a:ext>
            </a:extLst>
          </p:cNvPr>
          <p:cNvSpPr/>
          <p:nvPr/>
        </p:nvSpPr>
        <p:spPr>
          <a:xfrm rot="2689455">
            <a:off x="5363914" y="3652327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379095" y="3702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46EFC0-492D-7477-14BF-B5DC7A25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5" y="341170"/>
            <a:ext cx="2586000" cy="38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486168-C132-06A2-93BA-E76896D57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50" y="2716897"/>
            <a:ext cx="3024177" cy="20171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F01F75-B9D1-DE01-6B4E-3EB206F265E3}"/>
              </a:ext>
            </a:extLst>
          </p:cNvPr>
          <p:cNvSpPr txBox="1"/>
          <p:nvPr/>
        </p:nvSpPr>
        <p:spPr>
          <a:xfrm>
            <a:off x="6110669" y="522476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 Дресс-код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03F1C1-6550-4F4D-B4A2-2E6AA3B1E745}"/>
              </a:ext>
            </a:extLst>
          </p:cNvPr>
          <p:cNvSpPr/>
          <p:nvPr/>
        </p:nvSpPr>
        <p:spPr>
          <a:xfrm>
            <a:off x="5835604" y="5519172"/>
            <a:ext cx="37189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   Внешний вид должен соответствовать вакантной должности. Не нужно одеваться вызывающе и вульгарно, обойдитесь без дорогих ювелирных украшений и часов, одежда должна быть чистой и выглаженной.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C65867F3-2E5E-7951-ACFF-418753B6EC8E}"/>
              </a:ext>
            </a:extLst>
          </p:cNvPr>
          <p:cNvSpPr/>
          <p:nvPr/>
        </p:nvSpPr>
        <p:spPr>
          <a:xfrm rot="2689455">
            <a:off x="5401719" y="5206606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813673-B34F-CE61-42B4-BB000FED2466}"/>
              </a:ext>
            </a:extLst>
          </p:cNvPr>
          <p:cNvSpPr txBox="1"/>
          <p:nvPr/>
        </p:nvSpPr>
        <p:spPr>
          <a:xfrm>
            <a:off x="5416900" y="52571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4476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911" y="-55039"/>
            <a:ext cx="5958200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Поведение </a:t>
            </a:r>
            <a:r>
              <a:rPr lang="ru-RU" sz="3600" b="1" dirty="0">
                <a:solidFill>
                  <a:schemeClr val="accent2"/>
                </a:solidFill>
              </a:rPr>
              <a:t>на собеседовании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9C1AE2-409F-4CDF-0F9D-D55B52E6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280161"/>
            <a:ext cx="4770000" cy="3168616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34F44BB4-5FA2-8D66-8FA6-3B8B44A25FEE}"/>
              </a:ext>
            </a:extLst>
          </p:cNvPr>
          <p:cNvSpPr txBox="1">
            <a:spLocks/>
          </p:cNvSpPr>
          <p:nvPr/>
        </p:nvSpPr>
        <p:spPr>
          <a:xfrm>
            <a:off x="5556000" y="684000"/>
            <a:ext cx="5920265" cy="521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22222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3FFF8C-BBFB-8F32-2423-F85FA59C00A8}"/>
              </a:ext>
            </a:extLst>
          </p:cNvPr>
          <p:cNvSpPr txBox="1"/>
          <p:nvPr/>
        </p:nvSpPr>
        <p:spPr>
          <a:xfrm>
            <a:off x="5826000" y="459000"/>
            <a:ext cx="623584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 fontAlgn="base"/>
            <a:r>
              <a:rPr lang="ru-RU" sz="1600" b="0" i="0" dirty="0">
                <a:solidFill>
                  <a:srgbClr val="000000"/>
                </a:solidFill>
                <a:effectLst/>
              </a:rPr>
              <a:t>На собеседовании все волнуются, хотя нужно вести себя уверенно. Поэтому можно придерживаться трех правил на тот случай, если не смогли побороть страх и сильно нервничаете: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Предупредить об этом работодателя.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Представить смешную ситуацию.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Представить, что на работу вас не возьмут, и перестать угождать.</a:t>
            </a:r>
          </a:p>
          <a:p>
            <a:pPr algn="just" fontAlgn="base"/>
            <a:r>
              <a:rPr lang="ru-RU" sz="1600" b="0" i="0" dirty="0">
                <a:solidFill>
                  <a:srgbClr val="000000"/>
                </a:solidFill>
                <a:effectLst/>
              </a:rPr>
              <a:t>     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  Установление контакта.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Любая беседа начинается со зрительного контакта и приветствия. Поздоровайтесь, улыбнитесь и, если считаете уместным, начните разговор на нейтральную тему.</a:t>
            </a:r>
          </a:p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</a:rPr>
              <a:t>        Рассказ об организации.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 Собеседование начинается с рассказа о компании: ее истории, результатах и планах. Даже если вам кажется, что рассказ затянулся, не перебивайте работодателя. После задайте несколько уточняющих вопросов о компании.</a:t>
            </a:r>
          </a:p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</a:rPr>
              <a:t>        Интервью.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 Сначала вопросы задает работодатель к соискателю, потом — наоборот. Какие именно вопросы вам будут задавать, заранее неизвестно. Но будьте готовы услышать провокационные или вопросы о личной жизни. Например, женщин спрашивают, собираются ли они в декрет. Если вы не хотите отвечать на вопрос, скажите об этом работодателю и добавьте причину, по которой не хотите этого делать.</a:t>
            </a:r>
          </a:p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</a:rPr>
              <a:t>        Обратная связь.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 Спросите, в течение какого времени работодатель даст обратную связь и куда звонить или писать, если не получили ответа в установленное время. Уточните, как лучше связаться с работодателем, если у вас появятся вопросы.</a:t>
            </a:r>
          </a:p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</a:rPr>
              <a:t>        Окончание встречи.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 Поблагодарите работодателя за интервью и попрощайтесь.</a:t>
            </a:r>
          </a:p>
          <a:p>
            <a:pPr algn="just" fontAlgn="base"/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just" fontAlgn="base"/>
            <a:endParaRPr lang="ru-RU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54F0B170-CAAF-A0F4-0E7C-62ABA73D610C}"/>
              </a:ext>
            </a:extLst>
          </p:cNvPr>
          <p:cNvSpPr/>
          <p:nvPr/>
        </p:nvSpPr>
        <p:spPr>
          <a:xfrm>
            <a:off x="5883911" y="1989000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32209808-B7F3-A142-4CEC-8878E159419D}"/>
              </a:ext>
            </a:extLst>
          </p:cNvPr>
          <p:cNvSpPr/>
          <p:nvPr/>
        </p:nvSpPr>
        <p:spPr>
          <a:xfrm>
            <a:off x="5883909" y="2712575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AF7EBE12-D698-388C-B421-51AE1FC1F9AF}"/>
              </a:ext>
            </a:extLst>
          </p:cNvPr>
          <p:cNvSpPr/>
          <p:nvPr/>
        </p:nvSpPr>
        <p:spPr>
          <a:xfrm>
            <a:off x="5883909" y="3685570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омб 27">
            <a:extLst>
              <a:ext uri="{FF2B5EF4-FFF2-40B4-BE49-F238E27FC236}">
                <a16:creationId xmlns:a16="http://schemas.microsoft.com/office/drawing/2014/main" id="{8E08D57A-FF59-16D7-8475-71ACB3E8EA33}"/>
              </a:ext>
            </a:extLst>
          </p:cNvPr>
          <p:cNvSpPr/>
          <p:nvPr/>
        </p:nvSpPr>
        <p:spPr>
          <a:xfrm>
            <a:off x="5883909" y="5362316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омб 28">
            <a:extLst>
              <a:ext uri="{FF2B5EF4-FFF2-40B4-BE49-F238E27FC236}">
                <a16:creationId xmlns:a16="http://schemas.microsoft.com/office/drawing/2014/main" id="{C866849E-8B20-2044-F387-C5384E003FDE}"/>
              </a:ext>
            </a:extLst>
          </p:cNvPr>
          <p:cNvSpPr/>
          <p:nvPr/>
        </p:nvSpPr>
        <p:spPr>
          <a:xfrm>
            <a:off x="5877017" y="6357243"/>
            <a:ext cx="319365" cy="233956"/>
          </a:xfrm>
          <a:prstGeom prst="diamond">
            <a:avLst/>
          </a:prstGeom>
          <a:solidFill>
            <a:srgbClr val="1B334B"/>
          </a:solidFill>
          <a:ln>
            <a:solidFill>
              <a:srgbClr val="1B3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3CC159-5474-6DF3-CC0C-D50F80BA3F53}"/>
              </a:ext>
            </a:extLst>
          </p:cNvPr>
          <p:cNvSpPr txBox="1"/>
          <p:nvPr/>
        </p:nvSpPr>
        <p:spPr>
          <a:xfrm>
            <a:off x="11558" y="3448777"/>
            <a:ext cx="5679442" cy="3297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  Отвечайте на вопросы четко, лаконично, конкретно. </a:t>
            </a:r>
          </a:p>
          <a:p>
            <a:pPr>
              <a:lnSpc>
                <a:spcPct val="93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  Внимательно слушайте, не перебивайте.</a:t>
            </a:r>
          </a:p>
          <a:p>
            <a:pPr>
              <a:lnSpc>
                <a:spcPct val="93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  Делайте акцент на своих профессиональных навыках и достижениях, упоминайте о пройденных курсах и тренингах,  об успешно реализованных в жизнь идеях, подчеркните свою креативность, творческий подход к решению задач.</a:t>
            </a:r>
          </a:p>
          <a:p>
            <a:pPr>
              <a:lnSpc>
                <a:spcPct val="93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  Будьте настроены положительно, держите улыбку на лице.</a:t>
            </a:r>
          </a:p>
          <a:p>
            <a:pPr>
              <a:lnSpc>
                <a:spcPct val="93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  О заработной плате и социальных гарантиях лучше спрашивать не сразу. Сначала можете поинтересоваться своими обязанностями, графиком работы.</a:t>
            </a:r>
          </a:p>
          <a:p>
            <a:pPr>
              <a:lnSpc>
                <a:spcPct val="93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  Избегайте слов: «не знаю», «не умею», «не уверен/а».</a:t>
            </a:r>
          </a:p>
          <a:p>
            <a:pPr>
              <a:lnSpc>
                <a:spcPct val="93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  Будьте вежливы и доброжелательны. В конце собеседования не забудьте поблагодарить за уделенное Вам время</a:t>
            </a:r>
          </a:p>
        </p:txBody>
      </p:sp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2532</Words>
  <Application>Microsoft Office PowerPoint</Application>
  <PresentationFormat>Широкоэкранный</PresentationFormat>
  <Paragraphs>173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Rouble</vt:lpstr>
      <vt:lpstr>var(--grotesque-font)</vt:lpstr>
      <vt:lpstr>Wingdings</vt:lpstr>
      <vt:lpstr>Тема Office</vt:lpstr>
      <vt:lpstr>Презентация PowerPoint</vt:lpstr>
      <vt:lpstr>Выпускнику о собеседовании</vt:lpstr>
      <vt:lpstr>Что такое собеседование</vt:lpstr>
      <vt:lpstr>Виды собеседования</vt:lpstr>
      <vt:lpstr>Этапы собеседования</vt:lpstr>
      <vt:lpstr>Методы отбора кандидатов</vt:lpstr>
      <vt:lpstr>Подготовка к собеседованию</vt:lpstr>
      <vt:lpstr>Подготовка к собеседованию</vt:lpstr>
      <vt:lpstr>Поведение на собеседовании</vt:lpstr>
      <vt:lpstr>Вопросы и ответы на собеседовании</vt:lpstr>
      <vt:lpstr>Что делать после собеседования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zuparova</cp:lastModifiedBy>
  <cp:revision>70</cp:revision>
  <dcterms:created xsi:type="dcterms:W3CDTF">2020-06-15T10:11:26Z</dcterms:created>
  <dcterms:modified xsi:type="dcterms:W3CDTF">2022-08-01T12:37:34Z</dcterms:modified>
</cp:coreProperties>
</file>