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8" r:id="rId6"/>
    <p:sldId id="262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6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98" d="100"/>
          <a:sy n="98" d="100"/>
        </p:scale>
        <p:origin x="84" y="390"/>
      </p:cViewPr>
      <p:guideLst>
        <p:guide orient="horz" pos="2160"/>
        <p:guide pos="38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CD5F7-8557-4432-821A-A1F481F39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920729-B5B4-4DD9-A85D-1C636D5C0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41C73-1ED3-4634-9BFF-BB291B040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1CF95-04AA-4118-A6C9-2D20D1B9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DEC913-7783-4A61-9084-24F38A477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15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3239D1A-830E-4511-8530-200C3758FF39}"/>
              </a:ext>
            </a:extLst>
          </p:cNvPr>
          <p:cNvSpPr/>
          <p:nvPr userDrawn="1"/>
        </p:nvSpPr>
        <p:spPr>
          <a:xfrm>
            <a:off x="263501" y="5467682"/>
            <a:ext cx="7047499" cy="10889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1944001"/>
            <a:ext cx="6582403" cy="4268698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01" y="301319"/>
            <a:ext cx="7047499" cy="1325563"/>
          </a:xfrm>
        </p:spPr>
        <p:txBody>
          <a:bodyPr/>
          <a:lstStyle>
            <a:lvl1pPr algn="ctr"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9">
            <a:extLst>
              <a:ext uri="{FF2B5EF4-FFF2-40B4-BE49-F238E27FC236}">
                <a16:creationId xmlns:a16="http://schemas.microsoft.com/office/drawing/2014/main" id="{7FAEBC53-3853-4752-B109-1382391CD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37451" y="301319"/>
            <a:ext cx="3970500" cy="591137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a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0717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1764CA-5E79-41D7-B5C3-C4B8A4DD5D0B}"/>
              </a:ext>
            </a:extLst>
          </p:cNvPr>
          <p:cNvSpPr/>
          <p:nvPr userDrawn="1"/>
        </p:nvSpPr>
        <p:spPr>
          <a:xfrm>
            <a:off x="8976000" y="0"/>
            <a:ext cx="3216000" cy="6858000"/>
          </a:xfrm>
          <a:prstGeom prst="rect">
            <a:avLst/>
          </a:prstGeom>
          <a:solidFill>
            <a:srgbClr val="246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6000" y="346319"/>
            <a:ext cx="4635001" cy="3037681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148" y="2034000"/>
            <a:ext cx="6705600" cy="2114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48" y="365125"/>
            <a:ext cx="6705600" cy="1325563"/>
          </a:xfrm>
        </p:spPr>
        <p:txBody>
          <a:bodyPr/>
          <a:lstStyle>
            <a:lvl1pPr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id="{33940538-1326-4C42-99A7-06766F7828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81936" y="3541318"/>
            <a:ext cx="4635001" cy="3037682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5E926142-FF87-471A-B783-9FD65D53B3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148" y="4377876"/>
            <a:ext cx="6705600" cy="2114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67868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DE27A-5E96-4444-B00D-028ED3F1E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048C76-039D-453A-95C1-4BA434FC5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DB9222-2BE1-4A13-94CB-1F4368EAE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457048-5121-425B-B26E-C3717F12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576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DF231-B2FD-4B7A-B5CD-37416156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2CE17A-4D73-43D1-9238-E55442AC7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D071E0-7EB3-40A2-834A-C3328684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721D76-9456-42DE-B419-578A3770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18B713-4814-45C6-ADA7-381FA52D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616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D3400-B609-4CC3-B66D-E76DFE11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B45629-3E29-40E5-8D1C-D83F64512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316CE-1E89-4067-906D-D955DC82C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D7CD3B-A164-489E-8079-77267EB7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A799DA-4CD2-44B8-B3F3-9DBEBE7E4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491B69-656A-4383-9000-9A7E9B68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058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945E6-2268-4D3C-8E6F-90769DC8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2655F3-D84F-415F-8632-838B525A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A04799-5C04-4B36-9B8E-83241FDE1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B2CB76-814C-47B2-A5EB-C50DAE18B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91D1FDA-8421-4C7C-B290-EAC4205BFF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3B7BC3-923A-43DC-990D-FC7F860D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40D7DC-956C-4F9B-B004-BD9ADF8B6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B52A20-89D3-497E-B4C8-A6DEAD40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58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35A4E-1AF7-490D-BFE4-E21F5291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3044C47-08CD-4A17-8247-E956A3FB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1C9E3E-6EAE-4AD4-A15B-6C828F404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CAFD59-ED56-4A32-8C20-46C1731A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246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2572F9C-B2A4-46CB-BBC4-C617C6C6F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08DAC5-2905-4CA3-877F-BA4AC764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370B56-7DD0-4BC0-8F26-1D0F8572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285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18839-1342-4439-A018-3380A6CA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C97762-1975-4144-9B88-5AD398CCF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F1533F-E47D-4A88-ADB7-07F217267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C9B5F5-B73D-4A98-90C9-02F8ADF0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5E6426-D146-47C7-A5FA-BC58B1BFD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5106CF-4A4D-4ECF-88A0-58C96EC8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583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A2618-217A-416A-8D6B-6F35900D1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2C6FCF0-FDFE-44AB-BBFB-3C687CA35B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D11030-36B0-427A-9452-72D852306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4753E7-511E-4912-9469-370A0C9C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32D637-BD75-4661-835A-3B18A4160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2EEFFA-4E61-4FB2-9961-01D99CB9C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98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AA6A93-D06D-4918-9B25-DDA3493DB4A7}"/>
              </a:ext>
            </a:extLst>
          </p:cNvPr>
          <p:cNvSpPr/>
          <p:nvPr userDrawn="1"/>
        </p:nvSpPr>
        <p:spPr>
          <a:xfrm>
            <a:off x="-1" y="-9184"/>
            <a:ext cx="12192001" cy="6867183"/>
          </a:xfrm>
          <a:prstGeom prst="rect">
            <a:avLst/>
          </a:prstGeom>
          <a:solidFill>
            <a:srgbClr val="246086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BDE7DA0-E59A-4865-A07D-FFF8B680804C}"/>
              </a:ext>
            </a:extLst>
          </p:cNvPr>
          <p:cNvSpPr/>
          <p:nvPr userDrawn="1"/>
        </p:nvSpPr>
        <p:spPr>
          <a:xfrm>
            <a:off x="966000" y="2371500"/>
            <a:ext cx="10260000" cy="2115000"/>
          </a:xfrm>
          <a:prstGeom prst="rect">
            <a:avLst/>
          </a:prstGeom>
          <a:solidFill>
            <a:schemeClr val="bg2">
              <a:lumMod val="2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82FC1B94-B0B9-4B6A-8218-C8C00BEA1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400" y="2761625"/>
            <a:ext cx="9807600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71004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BBDBE-4C52-4AB5-84F8-7D002BA10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0B7FAC-A260-48C5-B763-359CCB172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579448-BF74-4A5D-AD70-AC946F63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14F16B-EA66-4FB2-9ADE-B68E8FEDF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685347-8C92-4AC1-9238-55EBC38ED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967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2B8122-9C8F-41AA-A5DA-190D3DBDDC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2ADBF3-D461-4082-A004-55F24B8F6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C41B9A-A3CA-4BD2-90E5-A598B376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D52E78-F48F-4182-91F6-2D5B38E0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14ADC1-244C-413F-B65E-77EDC5E7B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1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BBB08D-5216-4008-B97A-09B99910BFB1}"/>
              </a:ext>
            </a:extLst>
          </p:cNvPr>
          <p:cNvSpPr/>
          <p:nvPr userDrawn="1"/>
        </p:nvSpPr>
        <p:spPr>
          <a:xfrm>
            <a:off x="-1" y="-9184"/>
            <a:ext cx="12192001" cy="6867183"/>
          </a:xfrm>
          <a:prstGeom prst="rect">
            <a:avLst/>
          </a:prstGeom>
          <a:solidFill>
            <a:srgbClr val="24608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CDB09-5E83-4275-BBB8-3B192F647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505EF8-7397-4F79-980E-40C6A6C82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EDE99C-96B4-4B0C-9EB0-499540BA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98D351D-1F0C-4528-9A60-306C03970BCB}" type="datetimeFigureOut">
              <a:rPr lang="ru-RU" smtClean="0"/>
              <a:pPr/>
              <a:t>07.07.2022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366E90-CF4C-4196-BD9F-ADF8E357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97619A-D243-4547-AA3F-00C07B37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79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1764CA-5E79-41D7-B5C3-C4B8A4DD5D0B}"/>
              </a:ext>
            </a:extLst>
          </p:cNvPr>
          <p:cNvSpPr/>
          <p:nvPr userDrawn="1"/>
        </p:nvSpPr>
        <p:spPr>
          <a:xfrm>
            <a:off x="8976000" y="0"/>
            <a:ext cx="3216000" cy="6858000"/>
          </a:xfrm>
          <a:prstGeom prst="rect">
            <a:avLst/>
          </a:prstGeom>
          <a:solidFill>
            <a:srgbClr val="246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6000" y="234000"/>
            <a:ext cx="4635001" cy="6390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148" y="2034000"/>
            <a:ext cx="6705600" cy="4432681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48" y="365125"/>
            <a:ext cx="6705600" cy="1325563"/>
          </a:xfrm>
        </p:spPr>
        <p:txBody>
          <a:bodyPr/>
          <a:lstStyle>
            <a:lvl1pPr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9690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414000"/>
            <a:ext cx="4263549" cy="443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171" y="2124000"/>
            <a:ext cx="5246830" cy="4432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999" y="414000"/>
            <a:ext cx="5220001" cy="1325563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id="{BB29ED9D-CDAC-4808-BE7B-7CC3EE732C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32451" y="2124000"/>
            <a:ext cx="4263549" cy="443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26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414000"/>
            <a:ext cx="4263549" cy="5625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0425" y="2003614"/>
            <a:ext cx="5246830" cy="1889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425" y="414000"/>
            <a:ext cx="5270575" cy="1325563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7">
            <a:extLst>
              <a:ext uri="{FF2B5EF4-FFF2-40B4-BE49-F238E27FC236}">
                <a16:creationId xmlns:a16="http://schemas.microsoft.com/office/drawing/2014/main" id="{CE73CE77-5725-4BF9-B0D0-82F43637CB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6584" y="4157664"/>
            <a:ext cx="5246830" cy="236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id="{5CEA7C33-69FF-4818-80C5-9F75952361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1000" y="4157664"/>
            <a:ext cx="5246830" cy="236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98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414000"/>
            <a:ext cx="5625000" cy="3015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171" y="4599000"/>
            <a:ext cx="5246830" cy="1957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999" y="414000"/>
            <a:ext cx="5220001" cy="1755000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id="{BB29ED9D-CDAC-4808-BE7B-7CC3EE732C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1000" y="3609002"/>
            <a:ext cx="5625000" cy="2947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7229475-E52D-403F-9B4E-200CE735EF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3500" y="2472659"/>
            <a:ext cx="3847500" cy="195768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54C73A8B-E972-449C-AC10-5C28C8A7F4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79285" y="2450159"/>
            <a:ext cx="3847500" cy="195768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304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51000" y="1764000"/>
            <a:ext cx="3386451" cy="4453243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25" y="144001"/>
            <a:ext cx="11655000" cy="1192680"/>
          </a:xfrm>
        </p:spPr>
        <p:txBody>
          <a:bodyPr/>
          <a:lstStyle>
            <a:lvl1pPr algn="ctr"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9">
            <a:extLst>
              <a:ext uri="{FF2B5EF4-FFF2-40B4-BE49-F238E27FC236}">
                <a16:creationId xmlns:a16="http://schemas.microsoft.com/office/drawing/2014/main" id="{7FAEBC53-3853-4752-B109-1382391CD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549" y="1764001"/>
            <a:ext cx="3386451" cy="4432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C45916BE-0C45-47CC-8160-2965B499C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2451" y="1784562"/>
            <a:ext cx="3386451" cy="4432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5568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74117-4A74-4DDF-BFDB-43187E615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DA6DDD-D297-4D14-BF4B-188B2F5F6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6C25E1-AA19-49F4-AFE1-1C403F1C2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D351D-1F0C-4528-9A60-306C03970BCB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9CBCF4-82C3-4287-AC75-939F9082C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1AC836-7E53-4EE2-A446-E6CE83F33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610A3-CB9F-4EC5-9BF0-C6A91E1D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85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9" r:id="rId4"/>
    <p:sldLayoutId id="2147483661" r:id="rId5"/>
    <p:sldLayoutId id="2147483663" r:id="rId6"/>
    <p:sldLayoutId id="2147483665" r:id="rId7"/>
    <p:sldLayoutId id="2147483666" r:id="rId8"/>
    <p:sldLayoutId id="2147483664" r:id="rId9"/>
    <p:sldLayoutId id="2147483667" r:id="rId10"/>
    <p:sldLayoutId id="2147483668" r:id="rId11"/>
    <p:sldLayoutId id="2147483662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nza.hh.ru/students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penza.hh.ru/article/29886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90F83-69D0-4101-A0C7-CB91F1271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574000"/>
            <a:ext cx="9144000" cy="12959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latin typeface="+mj-lt"/>
              </a:rPr>
              <a:t>   Найти работу возможно!</a:t>
            </a:r>
            <a:br>
              <a:rPr lang="ru-RU" dirty="0">
                <a:latin typeface="+mj-lt"/>
              </a:rPr>
            </a:br>
            <a:endParaRPr lang="ru-RU" sz="2000" dirty="0"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44DB39-939F-5A13-4881-75323D649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00" y="2357981"/>
            <a:ext cx="1354577" cy="86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7D5373-EF44-3C16-92FC-1DBAA2F6F968}"/>
              </a:ext>
            </a:extLst>
          </p:cNvPr>
          <p:cNvSpPr txBox="1"/>
          <p:nvPr/>
        </p:nvSpPr>
        <p:spPr>
          <a:xfrm>
            <a:off x="3846000" y="3802681"/>
            <a:ext cx="472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+mj-lt"/>
              </a:rPr>
              <a:t>Методические рекомендации выпускнику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2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65B2F55E-580B-4296-905F-D1E4972E85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3755" y="2267344"/>
            <a:ext cx="6705600" cy="1980000"/>
          </a:xfrm>
        </p:spPr>
        <p:txBody>
          <a:bodyPr>
            <a:normAutofit/>
          </a:bodyPr>
          <a:lstStyle/>
          <a:p>
            <a:pPr marL="0" indent="0" fontAlgn="t">
              <a:lnSpc>
                <a:spcPct val="107000"/>
              </a:lnSpc>
              <a:spcAft>
                <a:spcPts val="525"/>
              </a:spcAft>
              <a:buNone/>
            </a:pPr>
            <a:r>
              <a:rPr lang="ru-RU" sz="1800" dirty="0">
                <a:solidFill>
                  <a:srgbClr val="303233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Если ты заканчиваешь учебу в колледже, то уже задумываешься о поиске работы. Трудоустройство выпускника имеет свои особенности. </a:t>
            </a:r>
          </a:p>
          <a:p>
            <a:pPr marL="0" indent="0" fontAlgn="t">
              <a:lnSpc>
                <a:spcPct val="107000"/>
              </a:lnSpc>
              <a:spcAft>
                <a:spcPts val="525"/>
              </a:spcAft>
              <a:buNone/>
            </a:pPr>
            <a:r>
              <a:rPr lang="ru-RU" sz="1800" dirty="0">
                <a:solidFill>
                  <a:srgbClr val="303233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Прими наши советы и рекомендации, которые помогут тебе быстрее найти хорошую работу.</a:t>
            </a:r>
            <a:endParaRPr lang="ru-RU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B6B96C1-61E4-429A-89CA-09BB7D4AD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ТЫ</a:t>
            </a:r>
            <a:br>
              <a:rPr lang="ru-RU" dirty="0"/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ВЫПУСКНИК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F9232F7-546C-4947-B7B2-9346E17A6273}"/>
              </a:ext>
            </a:extLst>
          </p:cNvPr>
          <p:cNvSpPr/>
          <p:nvPr/>
        </p:nvSpPr>
        <p:spPr>
          <a:xfrm>
            <a:off x="413755" y="48240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dirty="0">
                <a:latin typeface="+mj-lt"/>
              </a:rPr>
              <a:t>Факторы, которые не должны останавливать</a:t>
            </a:r>
            <a:endParaRPr lang="en-US" dirty="0">
              <a:latin typeface="+mj-lt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dirty="0">
                <a:latin typeface="+mj-lt"/>
              </a:rPr>
              <a:t>Преимущества выпускников</a:t>
            </a:r>
            <a:endParaRPr lang="en-US" dirty="0">
              <a:latin typeface="+mj-lt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dirty="0">
                <a:latin typeface="+mj-lt"/>
              </a:rPr>
              <a:t>6 рекомендаций тем, кто думает о будущем</a:t>
            </a:r>
            <a:endParaRPr lang="en-US" dirty="0"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25C7E2-630D-4EB1-ABEC-D369049A0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6" r="20472"/>
          <a:stretch/>
        </p:blipFill>
        <p:spPr>
          <a:xfrm>
            <a:off x="7159660" y="594000"/>
            <a:ext cx="4868899" cy="535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01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1F2A07-F0D7-FDAD-6F1B-B8CA3F83B997}"/>
              </a:ext>
            </a:extLst>
          </p:cNvPr>
          <p:cNvSpPr/>
          <p:nvPr/>
        </p:nvSpPr>
        <p:spPr>
          <a:xfrm>
            <a:off x="6558319" y="4599000"/>
            <a:ext cx="5197872" cy="1395000"/>
          </a:xfrm>
          <a:prstGeom prst="rect">
            <a:avLst/>
          </a:prstGeom>
          <a:solidFill>
            <a:srgbClr val="2460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0A2B2F4-A65A-4E03-90A0-E83717626B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6000" y="414000"/>
            <a:ext cx="4264025" cy="4432300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45788721-D4F1-4AAF-A2ED-5A0C61418E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8628" y="1944001"/>
            <a:ext cx="5246830" cy="450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2250"/>
              </a:spcBef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246086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Отсутствие опыта</a:t>
            </a:r>
            <a:endParaRPr lang="ru-RU" sz="2400" dirty="0">
              <a:solidFill>
                <a:srgbClr val="246086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C5B6D61-EF81-4F2D-B5E2-C0D72A8A1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ФАКТОРЫ, </a:t>
            </a:r>
            <a:br>
              <a:rPr lang="ru-RU" dirty="0"/>
            </a:br>
            <a:r>
              <a:rPr lang="ru-RU" cap="all" dirty="0">
                <a:solidFill>
                  <a:schemeClr val="bg2">
                    <a:lumMod val="25000"/>
                  </a:schemeClr>
                </a:solidFill>
              </a:rPr>
              <a:t>которые не должны останавливать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38954E5-D897-4434-9555-16122C8979B6}"/>
              </a:ext>
            </a:extLst>
          </p:cNvPr>
          <p:cNvSpPr/>
          <p:nvPr/>
        </p:nvSpPr>
        <p:spPr>
          <a:xfrm>
            <a:off x="6501000" y="2394001"/>
            <a:ext cx="52468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303233"/>
                </a:solidFill>
                <a:effectLst/>
                <a:latin typeface="+mj-lt"/>
                <a:ea typeface="Times New Roman" panose="02020603050405020304" pitchFamily="18" charset="0"/>
              </a:rPr>
              <a:t>Часто работодатели настороженно относятся к выпускникам именно по причине отсутствия или недостатка опыта. Однако, количество предложений от компаний на рынке труда позволяет утверждать, что работа для молодежи у нас есть. Это значит, даже если ты начинающий специалист, то, приложив определенные усилия, сможешь успешно трудоустроиться. </a:t>
            </a:r>
          </a:p>
          <a:p>
            <a:r>
              <a:rPr lang="ru-RU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Многие крупные компании нередко отдают предпочтение именно выпускникам. Почему? Все очень просто: вырастить специалиста с нуля проще, чем переучивать уже состоявшегося профи.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681E5A-398B-865F-7D4F-B689B6B70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1" r="2432"/>
          <a:stretch/>
        </p:blipFill>
        <p:spPr bwMode="auto">
          <a:xfrm>
            <a:off x="1572285" y="2079000"/>
            <a:ext cx="4854901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272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1F2A07-F0D7-FDAD-6F1B-B8CA3F83B997}"/>
              </a:ext>
            </a:extLst>
          </p:cNvPr>
          <p:cNvSpPr/>
          <p:nvPr/>
        </p:nvSpPr>
        <p:spPr>
          <a:xfrm>
            <a:off x="6549957" y="4303982"/>
            <a:ext cx="5197872" cy="1530000"/>
          </a:xfrm>
          <a:prstGeom prst="rect">
            <a:avLst/>
          </a:prstGeom>
          <a:solidFill>
            <a:srgbClr val="2460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5788721-D4F1-4AAF-A2ED-5A0C61418E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8628" y="1944001"/>
            <a:ext cx="5246830" cy="450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2250"/>
              </a:spcBef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246086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Недостаток навыков поиска</a:t>
            </a:r>
            <a:endParaRPr lang="ru-RU" sz="2400" dirty="0">
              <a:solidFill>
                <a:srgbClr val="246086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C5B6D61-EF81-4F2D-B5E2-C0D72A8A1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ФАКТОРЫ, </a:t>
            </a:r>
            <a:br>
              <a:rPr lang="ru-RU" dirty="0"/>
            </a:br>
            <a:r>
              <a:rPr lang="ru-RU" cap="all" dirty="0">
                <a:solidFill>
                  <a:schemeClr val="bg2">
                    <a:lumMod val="25000"/>
                  </a:schemeClr>
                </a:solidFill>
              </a:rPr>
              <a:t>которые не должны останавливать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38954E5-D897-4434-9555-16122C8979B6}"/>
              </a:ext>
            </a:extLst>
          </p:cNvPr>
          <p:cNvSpPr/>
          <p:nvPr/>
        </p:nvSpPr>
        <p:spPr>
          <a:xfrm>
            <a:off x="6501000" y="2394001"/>
            <a:ext cx="5246829" cy="3145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303233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Поиск работы — это процесс, который требует определенных знаний, навыков и опыта. В колледжах этим вопросам не всегда уделяют достаточно внимания. Это значит, тебе придется изучить их самостоятельно. Ресурсов сегодня для этого достаточно. </a:t>
            </a:r>
            <a:endParaRPr lang="ru-RU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Например, ты можешь обратиться к карьерному консультанту, или к нам в ЦОПП. Встречи со специалистом помогут тебе по-другому взглянуть на себя, найти нужные вакансии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C59A0878-0391-BCEA-6A00-1B2E0C483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7" y="457382"/>
            <a:ext cx="5139996" cy="342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F31F114-29A0-D6DB-72D9-15F2BF326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5"/>
          <a:stretch/>
        </p:blipFill>
        <p:spPr bwMode="auto">
          <a:xfrm>
            <a:off x="1751187" y="2529000"/>
            <a:ext cx="4242109" cy="330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815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1F2A07-F0D7-FDAD-6F1B-B8CA3F83B997}"/>
              </a:ext>
            </a:extLst>
          </p:cNvPr>
          <p:cNvSpPr/>
          <p:nvPr/>
        </p:nvSpPr>
        <p:spPr>
          <a:xfrm>
            <a:off x="6574813" y="4464000"/>
            <a:ext cx="5246830" cy="2160000"/>
          </a:xfrm>
          <a:prstGeom prst="rect">
            <a:avLst/>
          </a:prstGeom>
          <a:solidFill>
            <a:srgbClr val="2460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П</a:t>
            </a:r>
            <a:r>
              <a:rPr lang="ru-RU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одобные переживания вполне естественны: ты стоишь на пороге нового этапа жизни. Но попробуй отслеживать свои негативные установки и менять их на противоположные. Например: «Я не смогу никуда устроиться» замени на «Многие компании с радостью примут меня к себе в штат». Наконец, помни о важных преимуществах, которыми ты обладаешь.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5788721-D4F1-4AAF-A2ED-5A0C61418E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8628" y="1944001"/>
            <a:ext cx="5246830" cy="450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2250"/>
              </a:spcBef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246086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Негативные установки</a:t>
            </a:r>
            <a:endParaRPr lang="ru-RU" sz="2400" dirty="0">
              <a:solidFill>
                <a:srgbClr val="246086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C5B6D61-EF81-4F2D-B5E2-C0D72A8A1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ФАКТОРЫ, </a:t>
            </a:r>
            <a:br>
              <a:rPr lang="ru-RU" dirty="0"/>
            </a:br>
            <a:r>
              <a:rPr lang="ru-RU" cap="all" dirty="0">
                <a:solidFill>
                  <a:schemeClr val="bg2">
                    <a:lumMod val="25000"/>
                  </a:schemeClr>
                </a:solidFill>
              </a:rPr>
              <a:t>которые не должны останавливать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38954E5-D897-4434-9555-16122C8979B6}"/>
              </a:ext>
            </a:extLst>
          </p:cNvPr>
          <p:cNvSpPr/>
          <p:nvPr/>
        </p:nvSpPr>
        <p:spPr>
          <a:xfrm>
            <a:off x="6501000" y="2394001"/>
            <a:ext cx="5246829" cy="2153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30323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303233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воей карьере могут мешать и внутренние психологические барьеры. К ним относятся негативные установки и убеждения. «У меня ничего не получится», «Я не смогу устроиться в хорошую компанию», «Меня никуда не возьмут» — эти и другие «позитивные» мысли могут мешать тебе больше, чем внешние факторы. </a:t>
            </a:r>
            <a:endParaRPr lang="ru-RU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341A63A-B665-0E01-7665-D8E1F6454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04" y="324000"/>
            <a:ext cx="4835367" cy="351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A32028B-CCBB-1565-4752-276733417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91" y="2709000"/>
            <a:ext cx="4012369" cy="3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833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5E47AAB-5A8D-4FBF-B015-BC39FB1ACF12}"/>
              </a:ext>
            </a:extLst>
          </p:cNvPr>
          <p:cNvSpPr/>
          <p:nvPr/>
        </p:nvSpPr>
        <p:spPr>
          <a:xfrm>
            <a:off x="245990" y="4727794"/>
            <a:ext cx="11727008" cy="211694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DDBB834-2AAA-4AE5-BF40-4253610FE9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00289" y="1336681"/>
            <a:ext cx="2723428" cy="3581355"/>
          </a:xfr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6EA14C05-4F82-42E7-98A4-1F76BD1DE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6 РЕКОМЕНДАЦИЙ ТЕМ, </a:t>
            </a:r>
            <a:r>
              <a:rPr lang="ru-RU" dirty="0">
                <a:solidFill>
                  <a:srgbClr val="246086"/>
                </a:solidFill>
              </a:rPr>
              <a:t>КТО ДУМАЕТ О БУДУЩЕМ</a:t>
            </a:r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5900A46-F0CE-4232-837A-11B0DEB5A1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6000" y="1135213"/>
            <a:ext cx="3690000" cy="134999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Bef>
                <a:spcPts val="600"/>
              </a:spcBef>
              <a:buNone/>
            </a:pPr>
            <a:r>
              <a:rPr lang="ru-RU" sz="7200" b="1" dirty="0">
                <a:solidFill>
                  <a:srgbClr val="3032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Начинай получать опыт в процессе учебы</a:t>
            </a:r>
            <a:endParaRPr lang="ru-RU" sz="7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800" dirty="0">
                <a:solidFill>
                  <a:srgbClr val="303233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 идеальном варианте твоя задача — стать готовым специалистом к моменту окончания обучения. Для этого активно участвуй в программах стажировок, проходи практику на предприятиях. Выпускника, обладающего не только знаниями, но и реальными навыками и опытом, работодатели с удовольствием примут к себе в штат. Кстати, подходящую вакансию можно в </a:t>
            </a:r>
            <a:r>
              <a:rPr lang="ru-RU" sz="4800" u="sng" dirty="0">
                <a:solidFill>
                  <a:srgbClr val="F491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специальном </a:t>
            </a:r>
            <a:r>
              <a:rPr lang="ru-RU" sz="4800" u="sng" dirty="0">
                <a:solidFill>
                  <a:srgbClr val="246086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разделе</a:t>
            </a:r>
            <a:r>
              <a:rPr lang="ru-RU" sz="4800" u="sng" dirty="0">
                <a:solidFill>
                  <a:srgbClr val="F491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ru-RU" sz="4800" dirty="0">
                <a:solidFill>
                  <a:srgbClr val="303233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нашего сайта</a:t>
            </a:r>
            <a:r>
              <a:rPr lang="ru-RU" sz="3500" dirty="0">
                <a:solidFill>
                  <a:srgbClr val="303233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83AE3D76-0966-44D4-8B06-05582FAE37D9}"/>
              </a:ext>
            </a:extLst>
          </p:cNvPr>
          <p:cNvSpPr txBox="1">
            <a:spLocks/>
          </p:cNvSpPr>
          <p:nvPr/>
        </p:nvSpPr>
        <p:spPr>
          <a:xfrm>
            <a:off x="7896000" y="1098738"/>
            <a:ext cx="4130129" cy="1349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7200" b="1" dirty="0"/>
              <a:t>Развивай </a:t>
            </a:r>
            <a:r>
              <a:rPr lang="en-US" sz="7200" b="1" dirty="0" err="1"/>
              <a:t>softskills</a:t>
            </a:r>
            <a:endParaRPr lang="ru-RU" sz="7200" b="1" dirty="0"/>
          </a:p>
          <a:p>
            <a:pPr marL="0" indent="0">
              <a:lnSpc>
                <a:spcPct val="107000"/>
              </a:lnSpc>
              <a:spcAft>
                <a:spcPts val="1500"/>
              </a:spcAft>
              <a:buNone/>
            </a:pPr>
            <a:r>
              <a:rPr lang="ru-RU" sz="4800" dirty="0">
                <a:solidFill>
                  <a:srgbClr val="3032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Мало обладать опытом и знаниями в рамках своей профессии. Важно также иметь так называемые «мягкие» навыки, которые помогут успешно реализовать себя в работе. Вот список основных </a:t>
            </a:r>
            <a:r>
              <a:rPr lang="ru-RU" sz="4800" u="sng" dirty="0">
                <a:solidFill>
                  <a:srgbClr val="F491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soft </a:t>
            </a:r>
            <a:r>
              <a:rPr lang="ru-RU" sz="4800" u="sng" dirty="0">
                <a:solidFill>
                  <a:srgbClr val="24608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skills</a:t>
            </a:r>
            <a:r>
              <a:rPr lang="ru-RU" sz="4800" dirty="0">
                <a:solidFill>
                  <a:srgbClr val="24608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dirty="0">
                <a:solidFill>
                  <a:srgbClr val="3032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которые пригодятся тебе для построения успешной карьеры: работа в команде, грамотная речь, знание ПК.</a:t>
            </a:r>
            <a:endParaRPr lang="ru-RU" sz="4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dirty="0"/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id="{087E6038-2220-4742-9F75-77CBE1C8217B}"/>
              </a:ext>
            </a:extLst>
          </p:cNvPr>
          <p:cNvSpPr txBox="1">
            <a:spLocks/>
          </p:cNvSpPr>
          <p:nvPr/>
        </p:nvSpPr>
        <p:spPr>
          <a:xfrm>
            <a:off x="786000" y="4788693"/>
            <a:ext cx="6524798" cy="1666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7200" b="1" dirty="0">
                <a:solidFill>
                  <a:schemeClr val="bg1"/>
                </a:solidFill>
              </a:rPr>
              <a:t>Задействуй все возможные ресурсы</a:t>
            </a:r>
            <a:endParaRPr lang="en-US" sz="7200" b="1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>
                <a:solidFill>
                  <a:schemeClr val="bg1"/>
                </a:solidFill>
              </a:rPr>
              <a:t>Чтобы быстрее найти работу, используй как можно больше каналов поиска.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87313" algn="l"/>
              </a:tabLst>
            </a:pPr>
            <a:r>
              <a:rPr lang="ru-RU" sz="4800" dirty="0">
                <a:solidFill>
                  <a:schemeClr val="bg1"/>
                </a:solidFill>
              </a:rPr>
              <a:t>•	Размести свое резюме на тематических сайтах.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87313" algn="l"/>
              </a:tabLst>
            </a:pPr>
            <a:r>
              <a:rPr lang="ru-RU" sz="4800" dirty="0">
                <a:solidFill>
                  <a:schemeClr val="bg1"/>
                </a:solidFill>
              </a:rPr>
              <a:t>•	Отправь резюме во все компании, где тебе доводилось стажироваться, проходить практику, подрабатывать.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87313" algn="l"/>
              </a:tabLst>
            </a:pPr>
            <a:r>
              <a:rPr lang="ru-RU" sz="4800" dirty="0">
                <a:solidFill>
                  <a:schemeClr val="bg1"/>
                </a:solidFill>
              </a:rPr>
              <a:t>•	Расскажи близким, какую работу ты ищешь. Это даст шанс узнать о вакансиях на небольших предприятиях, в малом бизнесе, где важны личные контакты.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87313" algn="l"/>
              </a:tabLst>
            </a:pPr>
            <a:r>
              <a:rPr lang="ru-RU" sz="4800" dirty="0">
                <a:solidFill>
                  <a:schemeClr val="bg1"/>
                </a:solidFill>
              </a:rPr>
              <a:t>•	Размести пост о поиске работы в социальных сетях. При этом очисти страницу от нежелательного контента.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87313" algn="l"/>
              </a:tabLst>
            </a:pPr>
            <a:r>
              <a:rPr lang="ru-RU" sz="4800" dirty="0">
                <a:solidFill>
                  <a:schemeClr val="bg1"/>
                </a:solidFill>
              </a:rPr>
              <a:t>• Проявляй активность, используй все доступные ресурсы, и результат не заставит себя долго ждать.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A9E93A-32E1-48B7-911C-1BA9FB1EAD2F}"/>
              </a:ext>
            </a:extLst>
          </p:cNvPr>
          <p:cNvSpPr txBox="1"/>
          <p:nvPr/>
        </p:nvSpPr>
        <p:spPr>
          <a:xfrm flipH="1">
            <a:off x="210777" y="1545432"/>
            <a:ext cx="92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31011F-524E-4D4F-9E5B-E9DAF949FC02}"/>
              </a:ext>
            </a:extLst>
          </p:cNvPr>
          <p:cNvSpPr txBox="1"/>
          <p:nvPr/>
        </p:nvSpPr>
        <p:spPr>
          <a:xfrm flipH="1">
            <a:off x="254215" y="3403474"/>
            <a:ext cx="92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03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AE9048-E767-44F4-AC93-655CC1CC8E5C}"/>
              </a:ext>
            </a:extLst>
          </p:cNvPr>
          <p:cNvSpPr txBox="1"/>
          <p:nvPr/>
        </p:nvSpPr>
        <p:spPr>
          <a:xfrm flipH="1">
            <a:off x="254215" y="5342893"/>
            <a:ext cx="92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id="{A5979DC9-316A-4AAA-9207-444074D67C47}"/>
              </a:ext>
            </a:extLst>
          </p:cNvPr>
          <p:cNvSpPr txBox="1">
            <a:spLocks/>
          </p:cNvSpPr>
          <p:nvPr/>
        </p:nvSpPr>
        <p:spPr>
          <a:xfrm>
            <a:off x="7896000" y="2533525"/>
            <a:ext cx="4130129" cy="1349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7200" b="1" dirty="0"/>
              <a:t>Присматривайся к разным компаниям</a:t>
            </a:r>
            <a:endParaRPr lang="en-US" sz="7200" b="1" dirty="0"/>
          </a:p>
          <a:p>
            <a:pPr marL="0" indent="0">
              <a:lnSpc>
                <a:spcPct val="120000"/>
              </a:lnSpc>
              <a:spcAft>
                <a:spcPts val="1500"/>
              </a:spcAft>
              <a:buNone/>
            </a:pPr>
            <a:r>
              <a:rPr lang="ru-RU" sz="4800" dirty="0">
                <a:solidFill>
                  <a:srgbClr val="3032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Карьерный путь в крупных и мелких компаниях имеет свои особенности. Например, большие организации могут позволить себе обучать новичков и попутно прививать им корпоративные ценности. Стажировка в такой организации позволяет начинающему специалисту не только получить необходимые навыки, но и хорошо зарекомендовать себя перед потенциальным работодателем. В небольших компаниях есть возможность освоить более широкий круг обязанностей и получить быстрое продвижение и карьерный рост.</a:t>
            </a:r>
            <a:endParaRPr lang="ru-RU" sz="4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Текст 9">
            <a:extLst>
              <a:ext uri="{FF2B5EF4-FFF2-40B4-BE49-F238E27FC236}">
                <a16:creationId xmlns:a16="http://schemas.microsoft.com/office/drawing/2014/main" id="{813CC92B-947A-4691-AFBF-D51BB3AE53CE}"/>
              </a:ext>
            </a:extLst>
          </p:cNvPr>
          <p:cNvSpPr txBox="1">
            <a:spLocks/>
          </p:cNvSpPr>
          <p:nvPr/>
        </p:nvSpPr>
        <p:spPr>
          <a:xfrm>
            <a:off x="7902868" y="4811659"/>
            <a:ext cx="3841139" cy="1349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7200" b="1" dirty="0">
                <a:solidFill>
                  <a:schemeClr val="bg1"/>
                </a:solidFill>
              </a:rPr>
              <a:t>Сохраняй оптимизм</a:t>
            </a:r>
            <a:endParaRPr lang="en-US" sz="7200" b="1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4800" dirty="0">
                <a:solidFill>
                  <a:schemeClr val="bg1"/>
                </a:solidFill>
              </a:rPr>
              <a:t>Поиск работы — процесс важный и серьезный, при этом увлекательный и интересный. Отнесись к нему как к приключению или квесту. Даже если что-то не будет получаться с первого раза — ничего страшного, просто анализируй ошибки и двигайся дальше. Сохраняй позитивный настрой и не сдавайся на пути к поставленной цели.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679E59-5F16-4C8D-B6EB-0972F3E550A5}"/>
              </a:ext>
            </a:extLst>
          </p:cNvPr>
          <p:cNvSpPr txBox="1"/>
          <p:nvPr/>
        </p:nvSpPr>
        <p:spPr>
          <a:xfrm flipH="1">
            <a:off x="7345335" y="1528878"/>
            <a:ext cx="92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02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73F908-3840-41C5-8E7E-A086C11F69F5}"/>
              </a:ext>
            </a:extLst>
          </p:cNvPr>
          <p:cNvSpPr txBox="1"/>
          <p:nvPr/>
        </p:nvSpPr>
        <p:spPr>
          <a:xfrm flipH="1">
            <a:off x="7342887" y="2818699"/>
            <a:ext cx="92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04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ABB86F-034C-44F1-83D0-242E60A39134}"/>
              </a:ext>
            </a:extLst>
          </p:cNvPr>
          <p:cNvSpPr txBox="1"/>
          <p:nvPr/>
        </p:nvSpPr>
        <p:spPr>
          <a:xfrm flipH="1">
            <a:off x="7342887" y="5362941"/>
            <a:ext cx="92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24" name="Текст 9">
            <a:extLst>
              <a:ext uri="{FF2B5EF4-FFF2-40B4-BE49-F238E27FC236}">
                <a16:creationId xmlns:a16="http://schemas.microsoft.com/office/drawing/2014/main" id="{5CF1304A-2D6E-E8BF-6F44-502B195CEC90}"/>
              </a:ext>
            </a:extLst>
          </p:cNvPr>
          <p:cNvSpPr txBox="1">
            <a:spLocks/>
          </p:cNvSpPr>
          <p:nvPr/>
        </p:nvSpPr>
        <p:spPr>
          <a:xfrm>
            <a:off x="764031" y="3111086"/>
            <a:ext cx="3711969" cy="1666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7200" b="1" dirty="0"/>
              <a:t>Будь уверен в себе</a:t>
            </a:r>
          </a:p>
          <a:p>
            <a:pPr marL="0" indent="0">
              <a:lnSpc>
                <a:spcPct val="107000"/>
              </a:lnSpc>
              <a:spcAft>
                <a:spcPts val="1500"/>
              </a:spcAft>
              <a:buNone/>
            </a:pPr>
            <a:r>
              <a:rPr lang="ru-RU" sz="4800" dirty="0">
                <a:solidFill>
                  <a:srgbClr val="3032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Уверенность в себе — это ключ к получению работы. Спокойствие и самообладание дадут работодателю понять, что ты не просто намерен получить эту должность, но и достигнуть высот в карьере. Готовность и желание развиваться вместе с компанией добавит тебе большой плюс.</a:t>
            </a:r>
            <a:endParaRPr lang="ru-RU" sz="4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121062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3FDF84-B4A4-8CC9-E6F2-2840BF3BB9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2"/>
          <a:stretch/>
        </p:blipFill>
        <p:spPr>
          <a:xfrm>
            <a:off x="8841000" y="3719099"/>
            <a:ext cx="3060000" cy="306226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3A727-E265-84D4-6D49-5784ECE6E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4902" b="-2808"/>
          <a:stretch/>
        </p:blipFill>
        <p:spPr>
          <a:xfrm>
            <a:off x="111000" y="3721282"/>
            <a:ext cx="3060000" cy="314824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AC7E645-B635-42AE-8A02-A5BFE3290158}"/>
              </a:ext>
            </a:extLst>
          </p:cNvPr>
          <p:cNvSpPr/>
          <p:nvPr/>
        </p:nvSpPr>
        <p:spPr>
          <a:xfrm>
            <a:off x="696000" y="1055664"/>
            <a:ext cx="10620000" cy="3273336"/>
          </a:xfrm>
          <a:prstGeom prst="rect">
            <a:avLst/>
          </a:prstGeom>
          <a:solidFill>
            <a:srgbClr val="246086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044CEE-BA68-4E82-A12C-F8ECC2F1AEE6}"/>
              </a:ext>
            </a:extLst>
          </p:cNvPr>
          <p:cNvSpPr txBox="1"/>
          <p:nvPr/>
        </p:nvSpPr>
        <p:spPr>
          <a:xfrm>
            <a:off x="640500" y="1178571"/>
            <a:ext cx="1091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ГАУ ПО «ПЕНЗЕНСКИЙ ЦЕНТР ОПЕРЕЖАЮЩЕЙ ПРОФЕССИОНАЛЬНОЙ ПОДГОТОВКИ»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E87469-DCFE-4F79-AF11-A1F3FD087EFE}"/>
              </a:ext>
            </a:extLst>
          </p:cNvPr>
          <p:cNvSpPr txBox="1"/>
          <p:nvPr/>
        </p:nvSpPr>
        <p:spPr>
          <a:xfrm>
            <a:off x="1438500" y="2629375"/>
            <a:ext cx="93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0" i="0" dirty="0">
                <a:solidFill>
                  <a:schemeClr val="bg1"/>
                </a:solidFill>
                <a:effectLst/>
                <a:latin typeface="+mj-lt"/>
              </a:rPr>
              <a:t>440004, Пензенская область,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+mj-lt"/>
              </a:rPr>
              <a:t>г.Пенза</a:t>
            </a:r>
            <a:r>
              <a:rPr lang="ru-RU" b="0" i="0" dirty="0"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+mj-lt"/>
              </a:rPr>
              <a:t>ул</a:t>
            </a:r>
            <a:r>
              <a:rPr lang="ru-RU" b="0" i="0" dirty="0">
                <a:solidFill>
                  <a:schemeClr val="bg1"/>
                </a:solidFill>
                <a:effectLst/>
                <a:latin typeface="+mj-lt"/>
              </a:rPr>
              <a:t> Центральная, строение 1-В, офис 407а</a:t>
            </a:r>
            <a:br>
              <a:rPr lang="ru-RU" dirty="0">
                <a:solidFill>
                  <a:schemeClr val="bg1"/>
                </a:solidFill>
                <a:latin typeface="+mj-lt"/>
              </a:rPr>
            </a:br>
            <a:r>
              <a:rPr lang="ru-RU" b="0" i="1" dirty="0">
                <a:solidFill>
                  <a:schemeClr val="bg1"/>
                </a:solidFill>
                <a:effectLst/>
                <a:latin typeface="+mj-lt"/>
              </a:rPr>
              <a:t>Часы работы:</a:t>
            </a:r>
            <a:r>
              <a:rPr lang="ru-RU" b="0" i="0" dirty="0">
                <a:solidFill>
                  <a:schemeClr val="bg1"/>
                </a:solidFill>
                <a:effectLst/>
                <a:latin typeface="+mj-lt"/>
              </a:rPr>
              <a:t> </a:t>
            </a:r>
            <a:r>
              <a:rPr lang="ru-RU" b="0" i="0" dirty="0" err="1">
                <a:solidFill>
                  <a:schemeClr val="bg1"/>
                </a:solidFill>
                <a:effectLst/>
                <a:latin typeface="+mj-lt"/>
              </a:rPr>
              <a:t>Пн</a:t>
            </a:r>
            <a:r>
              <a:rPr lang="ru-RU" b="0" i="0" dirty="0">
                <a:solidFill>
                  <a:schemeClr val="bg1"/>
                </a:solidFill>
                <a:effectLst/>
                <a:latin typeface="+mj-lt"/>
              </a:rPr>
              <a:t> –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+mj-lt"/>
              </a:rPr>
              <a:t>Пт</a:t>
            </a:r>
            <a:r>
              <a:rPr lang="ru-RU" b="0" i="0" dirty="0">
                <a:solidFill>
                  <a:schemeClr val="bg1"/>
                </a:solidFill>
                <a:effectLst/>
                <a:latin typeface="+mj-lt"/>
              </a:rPr>
              <a:t>  09:00-18:00; </a:t>
            </a:r>
            <a:r>
              <a:rPr lang="ru-RU" b="0" i="1" dirty="0">
                <a:solidFill>
                  <a:schemeClr val="bg1"/>
                </a:solidFill>
                <a:effectLst/>
                <a:latin typeface="+mj-lt"/>
              </a:rPr>
              <a:t>перерыв:</a:t>
            </a:r>
            <a:r>
              <a:rPr lang="ru-RU" b="0" i="0" dirty="0">
                <a:solidFill>
                  <a:schemeClr val="bg1"/>
                </a:solidFill>
                <a:effectLst/>
                <a:latin typeface="+mj-lt"/>
              </a:rPr>
              <a:t> 13:00 - 14:00;</a:t>
            </a:r>
            <a:br>
              <a:rPr lang="ru-RU" dirty="0">
                <a:solidFill>
                  <a:schemeClr val="bg1"/>
                </a:solidFill>
                <a:latin typeface="+mj-lt"/>
              </a:rPr>
            </a:br>
            <a:r>
              <a:rPr lang="ru-RU" b="0" i="1" dirty="0">
                <a:solidFill>
                  <a:schemeClr val="bg1"/>
                </a:solidFill>
                <a:effectLst/>
                <a:latin typeface="+mj-lt"/>
              </a:rPr>
              <a:t>Телефон:</a:t>
            </a:r>
            <a:r>
              <a:rPr lang="ru-RU" b="0" i="0" dirty="0">
                <a:solidFill>
                  <a:schemeClr val="bg1"/>
                </a:solidFill>
                <a:effectLst/>
                <a:latin typeface="+mj-lt"/>
              </a:rPr>
              <a:t> +7(841-2) 99-73-23;   </a:t>
            </a:r>
            <a:r>
              <a:rPr lang="ru-RU" b="0" i="1" dirty="0" err="1">
                <a:solidFill>
                  <a:schemeClr val="bg1"/>
                </a:solidFill>
                <a:effectLst/>
                <a:latin typeface="+mj-lt"/>
              </a:rPr>
              <a:t>e-mail</a:t>
            </a:r>
            <a:r>
              <a:rPr lang="ru-RU" b="0" i="1" dirty="0">
                <a:solidFill>
                  <a:schemeClr val="bg1"/>
                </a:solidFill>
                <a:effectLst/>
                <a:latin typeface="+mj-lt"/>
              </a:rPr>
              <a:t>:</a:t>
            </a:r>
            <a:r>
              <a:rPr lang="ru-RU" b="0" i="0" dirty="0">
                <a:solidFill>
                  <a:schemeClr val="bg1"/>
                </a:solidFill>
                <a:effectLst/>
                <a:latin typeface="+mj-lt"/>
              </a:rPr>
              <a:t> office@copp58.ru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93303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829</Words>
  <Application>Microsoft Office PowerPoint</Application>
  <PresentationFormat>Широкоэкранный</PresentationFormat>
  <Paragraphs>46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Тема Office</vt:lpstr>
      <vt:lpstr>   Найти работу возможно! </vt:lpstr>
      <vt:lpstr>ТЫ ВЫПУСКНИК</vt:lpstr>
      <vt:lpstr>ФАКТОРЫ,  которые не должны останавливать</vt:lpstr>
      <vt:lpstr>ФАКТОРЫ,  которые не должны останавливать</vt:lpstr>
      <vt:lpstr>ФАКТОРЫ,  которые не должны останавливать</vt:lpstr>
      <vt:lpstr>6 РЕКОМЕНДАЦИЙ ТЕМ, КТО ДУМАЕТ О БУДУЩЕМ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user</cp:lastModifiedBy>
  <cp:revision>46</cp:revision>
  <dcterms:created xsi:type="dcterms:W3CDTF">2020-04-20T12:13:29Z</dcterms:created>
  <dcterms:modified xsi:type="dcterms:W3CDTF">2022-07-07T14:50:49Z</dcterms:modified>
</cp:coreProperties>
</file>